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s/slide37.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36.xml" ContentType="application/vnd.openxmlformats-officedocument.presentationml.slide+xml"/>
  <Override PartName="/ppt/slides/slide112.xml" ContentType="application/vnd.openxmlformats-officedocument.presentationml.slide+xml"/>
  <Override PartName="/ppt/slides/slide1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8.xml" ContentType="application/vnd.openxmlformats-officedocument.presentationml.slide+xml"/>
  <Override PartName="/ppt/slides/slide123.xml" ContentType="application/vnd.openxmlformats-officedocument.presentationml.slide+xml"/>
  <Override PartName="/ppt/slides/slide130.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29.xml" ContentType="application/vnd.openxmlformats-officedocument.presentationml.slide+xml"/>
  <Override PartName="/ppt/slides/slide138.xml" ContentType="application/vnd.openxmlformats-officedocument.presentationml.slide+xml"/>
  <Override PartName="/ppt/slides/slide33.xml" ContentType="application/vnd.openxmlformats-officedocument.presentationml.slide+xml"/>
  <Override PartName="/ppt/slides/slide136.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7.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5.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handoutMasterIdLst>
    <p:handoutMasterId r:id="rId143"/>
  </p:handoutMasterIdLst>
  <p:sldIdLst>
    <p:sldId id="256" r:id="rId2"/>
    <p:sldId id="393" r:id="rId3"/>
    <p:sldId id="394"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4" r:id="rId64"/>
    <p:sldId id="455" r:id="rId65"/>
    <p:sldId id="456" r:id="rId66"/>
    <p:sldId id="457" r:id="rId67"/>
    <p:sldId id="458" r:id="rId68"/>
    <p:sldId id="459" r:id="rId69"/>
    <p:sldId id="460" r:id="rId70"/>
    <p:sldId id="461" r:id="rId71"/>
    <p:sldId id="462" r:id="rId72"/>
    <p:sldId id="463" r:id="rId73"/>
    <p:sldId id="464" r:id="rId74"/>
    <p:sldId id="465" r:id="rId75"/>
    <p:sldId id="466" r:id="rId76"/>
    <p:sldId id="467" r:id="rId77"/>
    <p:sldId id="468" r:id="rId78"/>
    <p:sldId id="469" r:id="rId79"/>
    <p:sldId id="470" r:id="rId80"/>
    <p:sldId id="471" r:id="rId81"/>
    <p:sldId id="472" r:id="rId82"/>
    <p:sldId id="473" r:id="rId83"/>
    <p:sldId id="474" r:id="rId84"/>
    <p:sldId id="475" r:id="rId85"/>
    <p:sldId id="476" r:id="rId86"/>
    <p:sldId id="477" r:id="rId87"/>
    <p:sldId id="478" r:id="rId88"/>
    <p:sldId id="479" r:id="rId89"/>
    <p:sldId id="480" r:id="rId90"/>
    <p:sldId id="481" r:id="rId91"/>
    <p:sldId id="482" r:id="rId92"/>
    <p:sldId id="483" r:id="rId93"/>
    <p:sldId id="484" r:id="rId94"/>
    <p:sldId id="485" r:id="rId95"/>
    <p:sldId id="486" r:id="rId96"/>
    <p:sldId id="487" r:id="rId97"/>
    <p:sldId id="488" r:id="rId98"/>
    <p:sldId id="489" r:id="rId99"/>
    <p:sldId id="490" r:id="rId100"/>
    <p:sldId id="491" r:id="rId101"/>
    <p:sldId id="492" r:id="rId102"/>
    <p:sldId id="493" r:id="rId103"/>
    <p:sldId id="494" r:id="rId104"/>
    <p:sldId id="495" r:id="rId105"/>
    <p:sldId id="496" r:id="rId106"/>
    <p:sldId id="497" r:id="rId107"/>
    <p:sldId id="498" r:id="rId108"/>
    <p:sldId id="499" r:id="rId109"/>
    <p:sldId id="500" r:id="rId110"/>
    <p:sldId id="501" r:id="rId111"/>
    <p:sldId id="502" r:id="rId112"/>
    <p:sldId id="503" r:id="rId113"/>
    <p:sldId id="504" r:id="rId114"/>
    <p:sldId id="505" r:id="rId115"/>
    <p:sldId id="506" r:id="rId116"/>
    <p:sldId id="507" r:id="rId117"/>
    <p:sldId id="508" r:id="rId118"/>
    <p:sldId id="509" r:id="rId119"/>
    <p:sldId id="510" r:id="rId120"/>
    <p:sldId id="511" r:id="rId121"/>
    <p:sldId id="512" r:id="rId122"/>
    <p:sldId id="513" r:id="rId123"/>
    <p:sldId id="514" r:id="rId124"/>
    <p:sldId id="515" r:id="rId125"/>
    <p:sldId id="516" r:id="rId126"/>
    <p:sldId id="517" r:id="rId127"/>
    <p:sldId id="518" r:id="rId128"/>
    <p:sldId id="519" r:id="rId129"/>
    <p:sldId id="520" r:id="rId130"/>
    <p:sldId id="521" r:id="rId131"/>
    <p:sldId id="522" r:id="rId132"/>
    <p:sldId id="523" r:id="rId133"/>
    <p:sldId id="524" r:id="rId134"/>
    <p:sldId id="525" r:id="rId135"/>
    <p:sldId id="526" r:id="rId136"/>
    <p:sldId id="527" r:id="rId137"/>
    <p:sldId id="528" r:id="rId138"/>
    <p:sldId id="529" r:id="rId139"/>
    <p:sldId id="530" r:id="rId140"/>
    <p:sldId id="531"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customXml" Target="../customXml/item2.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ustomXml" Target="../customXml/item3.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14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0C3653-AD3D-469F-8C67-EBD41D1E64B7}" type="datetimeFigureOut">
              <a:rPr lang="en-US" smtClean="0"/>
              <a:t>09-May-20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FA52B3-FD1E-4821-AFD3-C53F209085F2}" type="slidenum">
              <a:rPr lang="en-US" smtClean="0"/>
              <a:t>‹#›</a:t>
            </a:fld>
            <a:endParaRPr lang="en-US"/>
          </a:p>
        </p:txBody>
      </p:sp>
      <p:pic>
        <p:nvPicPr>
          <p:cNvPr id="6" name="Picture 2" descr="C:\Users\user\Desktop\european un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1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09-May-20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39" name="Rectangle 37"/>
          <p:cNvSpPr>
            <a:spLocks noGrp="1" noChangeArrowheads="1"/>
          </p:cNvSpPr>
          <p:nvPr>
            <p:ph type="dt" sz="half" idx="10"/>
          </p:nvPr>
        </p:nvSpPr>
        <p:spPr/>
        <p:txBody>
          <a:bodyPr/>
          <a:lstStyle>
            <a:lvl1pPr>
              <a:defRPr smtClean="0"/>
            </a:lvl1pPr>
          </a:lstStyle>
          <a:p>
            <a:pPr>
              <a:defRPr/>
            </a:pPr>
            <a:endParaRPr lang="en-US" altLang="en-US"/>
          </a:p>
        </p:txBody>
      </p:sp>
      <p:sp>
        <p:nvSpPr>
          <p:cNvPr id="40" name="Rectangle 38"/>
          <p:cNvSpPr>
            <a:spLocks noGrp="1" noChangeArrowheads="1"/>
          </p:cNvSpPr>
          <p:nvPr>
            <p:ph type="ftr" sz="quarter" idx="11"/>
          </p:nvPr>
        </p:nvSpPr>
        <p:spPr/>
        <p:txBody>
          <a:bodyPr/>
          <a:lstStyle>
            <a:lvl1pPr>
              <a:defRPr smtClean="0"/>
            </a:lvl1pPr>
          </a:lstStyle>
          <a:p>
            <a:pPr>
              <a:defRPr/>
            </a:pPr>
            <a:endParaRPr lang="en-US" altLang="en-US"/>
          </a:p>
        </p:txBody>
      </p:sp>
      <p:sp>
        <p:nvSpPr>
          <p:cNvPr id="41" name="Rectangle 41"/>
          <p:cNvSpPr>
            <a:spLocks noGrp="1" noChangeArrowheads="1"/>
          </p:cNvSpPr>
          <p:nvPr>
            <p:ph type="sldNum" sz="quarter" idx="12"/>
          </p:nvPr>
        </p:nvSpPr>
        <p:spPr/>
        <p:txBody>
          <a:bodyPr/>
          <a:lstStyle>
            <a:lvl1pPr>
              <a:defRPr smtClean="0"/>
            </a:lvl1pPr>
          </a:lstStyle>
          <a:p>
            <a:pPr>
              <a:defRPr/>
            </a:pPr>
            <a:fld id="{A9CBDA17-D90E-4D49-9054-A3F1600E22BA}" type="slidenum">
              <a:rPr lang="en-US" altLang="en-US"/>
              <a:pPr>
                <a:defRPr/>
              </a:pPr>
              <a:t>‹#›</a:t>
            </a:fld>
            <a:endParaRPr lang="en-US" altLang="en-US"/>
          </a:p>
        </p:txBody>
      </p:sp>
    </p:spTree>
    <p:extLst>
      <p:ext uri="{BB962C8B-B14F-4D97-AF65-F5344CB8AC3E}">
        <p14:creationId xmlns:p14="http://schemas.microsoft.com/office/powerpoint/2010/main" val="143404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pic>
        <p:nvPicPr>
          <p:cNvPr id="5"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09/05/2020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Image:ISO_members.pn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Help:IPA_for_English"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audio" Target="../media/audio2.wav"/></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371600" y="3886200"/>
            <a:ext cx="64008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4000" b="1" dirty="0" smtClean="0">
                <a:solidFill>
                  <a:srgbClr val="006600"/>
                </a:solidFill>
              </a:rPr>
              <a:t>Prof Omer </a:t>
            </a:r>
            <a:r>
              <a:rPr lang="en-US" altLang="en-US" sz="4000" b="1" dirty="0">
                <a:solidFill>
                  <a:srgbClr val="006600"/>
                </a:solidFill>
              </a:rPr>
              <a:t>M</a:t>
            </a:r>
            <a:r>
              <a:rPr lang="en-US" altLang="en-US" sz="4000" b="1" dirty="0" smtClean="0">
                <a:solidFill>
                  <a:srgbClr val="006600"/>
                </a:solidFill>
              </a:rPr>
              <a:t>aaitah</a:t>
            </a:r>
            <a:endParaRPr lang="en-US" altLang="en-US" sz="4000" b="1" dirty="0" smtClean="0">
              <a:solidFill>
                <a:srgbClr val="006600"/>
              </a:solidFill>
            </a:endParaRPr>
          </a:p>
        </p:txBody>
      </p:sp>
      <p:sp>
        <p:nvSpPr>
          <p:cNvPr id="6" name="Rectangle 2"/>
          <p:cNvSpPr txBox="1">
            <a:spLocks noChangeArrowheads="1"/>
          </p:cNvSpPr>
          <p:nvPr/>
        </p:nvSpPr>
        <p:spPr>
          <a:xfrm>
            <a:off x="323528" y="1556792"/>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i="1" smtClean="0"/>
              <a:t>" ISO" </a:t>
            </a:r>
            <a:r>
              <a:rPr lang="en-US" altLang="en-US" sz="4000" b="1" smtClean="0"/>
              <a:t>International Organization for Standardization</a:t>
            </a:r>
            <a:endParaRPr lang="en-US" altLang="en-US" sz="4000" b="1" dirty="0" smtClean="0"/>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533400"/>
            <a:ext cx="8229600" cy="1143000"/>
          </a:xfrm>
        </p:spPr>
        <p:txBody>
          <a:bodyPr/>
          <a:lstStyle/>
          <a:p>
            <a:pPr eaLnBrk="1" hangingPunct="1"/>
            <a:r>
              <a:rPr lang="en-US" altLang="en-US" b="1" smtClean="0"/>
              <a:t>ISO 9000</a:t>
            </a:r>
          </a:p>
        </p:txBody>
      </p:sp>
      <p:sp>
        <p:nvSpPr>
          <p:cNvPr id="91139" name="Rectangle 3"/>
          <p:cNvSpPr>
            <a:spLocks noGrp="1" noChangeArrowheads="1"/>
          </p:cNvSpPr>
          <p:nvPr>
            <p:ph type="body" idx="1"/>
          </p:nvPr>
        </p:nvSpPr>
        <p:spPr/>
        <p:txBody>
          <a:bodyPr/>
          <a:lstStyle/>
          <a:p>
            <a:pPr algn="l" rtl="0" eaLnBrk="1" hangingPunct="1">
              <a:lnSpc>
                <a:spcPct val="90000"/>
              </a:lnSpc>
            </a:pPr>
            <a:r>
              <a:rPr lang="en-US" altLang="en-US" b="1" smtClean="0"/>
              <a:t>ISO 9000</a:t>
            </a:r>
            <a:r>
              <a:rPr lang="ar-SA" altLang="en-US" smtClean="0"/>
              <a:t> </a:t>
            </a:r>
            <a:r>
              <a:rPr lang="en-US" altLang="en-US" b="1" smtClean="0">
                <a:solidFill>
                  <a:srgbClr val="FF0000"/>
                </a:solidFill>
              </a:rPr>
              <a:t>is a family of</a:t>
            </a:r>
            <a:r>
              <a:rPr lang="ar-SA" altLang="en-US" b="1" smtClean="0">
                <a:solidFill>
                  <a:srgbClr val="FF0000"/>
                </a:solidFill>
              </a:rPr>
              <a:t> </a:t>
            </a:r>
            <a:r>
              <a:rPr lang="en-US" altLang="en-US" b="1" smtClean="0">
                <a:solidFill>
                  <a:srgbClr val="FF0000"/>
                </a:solidFill>
              </a:rPr>
              <a:t>standards</a:t>
            </a:r>
            <a:r>
              <a:rPr lang="ar-SA" altLang="en-US" b="1" smtClean="0">
                <a:solidFill>
                  <a:srgbClr val="FF0000"/>
                </a:solidFill>
              </a:rPr>
              <a:t> </a:t>
            </a:r>
            <a:r>
              <a:rPr lang="en-US" altLang="en-US" b="1" smtClean="0">
                <a:solidFill>
                  <a:srgbClr val="FF0000"/>
                </a:solidFill>
              </a:rPr>
              <a:t>for</a:t>
            </a:r>
            <a:r>
              <a:rPr lang="ar-SA" altLang="en-US" b="1" smtClean="0">
                <a:solidFill>
                  <a:srgbClr val="FF0000"/>
                </a:solidFill>
              </a:rPr>
              <a:t> </a:t>
            </a:r>
            <a:r>
              <a:rPr lang="en-US" altLang="en-US" b="1" smtClean="0">
                <a:solidFill>
                  <a:srgbClr val="FF0000"/>
                </a:solidFill>
              </a:rPr>
              <a:t>quality management systems</a:t>
            </a:r>
            <a:r>
              <a:rPr lang="ar-SA" altLang="en-US" b="1" smtClean="0">
                <a:solidFill>
                  <a:srgbClr val="FF0000"/>
                </a:solidFill>
              </a:rPr>
              <a:t>. </a:t>
            </a:r>
            <a:endParaRPr lang="en-US" altLang="en-US" b="1" smtClean="0">
              <a:solidFill>
                <a:srgbClr val="FF0000"/>
              </a:solidFill>
            </a:endParaRPr>
          </a:p>
          <a:p>
            <a:pPr algn="l" rtl="0" eaLnBrk="1" hangingPunct="1">
              <a:lnSpc>
                <a:spcPct val="90000"/>
              </a:lnSpc>
            </a:pPr>
            <a:r>
              <a:rPr lang="en-US" altLang="en-US" smtClean="0"/>
              <a:t>ISO 9000 is maintained by ISO, the</a:t>
            </a:r>
            <a:r>
              <a:rPr lang="ar-SA" altLang="en-US" smtClean="0"/>
              <a:t> </a:t>
            </a:r>
            <a:r>
              <a:rPr lang="en-US" altLang="en-US" smtClean="0"/>
              <a:t>International Organization for Standardization</a:t>
            </a:r>
            <a:r>
              <a:rPr lang="ar-SA" altLang="en-US" smtClean="0"/>
              <a:t> </a:t>
            </a:r>
            <a:r>
              <a:rPr lang="en-US" altLang="en-US" smtClean="0"/>
              <a:t>and </a:t>
            </a:r>
            <a:r>
              <a:rPr lang="en-US" altLang="en-US" b="1" smtClean="0">
                <a:solidFill>
                  <a:srgbClr val="FF0000"/>
                </a:solidFill>
              </a:rPr>
              <a:t>is administered by accreditation and certification bodies.</a:t>
            </a:r>
            <a:r>
              <a:rPr lang="en-US" altLang="en-US" smtClean="0"/>
              <a:t> </a:t>
            </a:r>
          </a:p>
          <a:p>
            <a:pPr algn="l" rtl="0" eaLnBrk="1" hangingPunct="1">
              <a:lnSpc>
                <a:spcPct val="90000"/>
              </a:lnSpc>
            </a:pPr>
            <a:r>
              <a:rPr lang="en-US" altLang="en-US" smtClean="0"/>
              <a:t>Some of the requirements in </a:t>
            </a:r>
            <a:r>
              <a:rPr lang="en-US" altLang="en-US" b="1" smtClean="0">
                <a:solidFill>
                  <a:srgbClr val="0000FF"/>
                </a:solidFill>
              </a:rPr>
              <a:t>ISO 9001</a:t>
            </a:r>
            <a:r>
              <a:rPr lang="en-US" altLang="en-US" smtClean="0"/>
              <a:t> (which is one of the standards in the     </a:t>
            </a:r>
            <a:r>
              <a:rPr lang="en-US" altLang="en-US" b="1" smtClean="0">
                <a:solidFill>
                  <a:srgbClr val="0000FF"/>
                </a:solidFill>
              </a:rPr>
              <a:t>ISO</a:t>
            </a:r>
            <a:r>
              <a:rPr lang="en-US" altLang="en-US" smtClean="0"/>
              <a:t> </a:t>
            </a:r>
            <a:r>
              <a:rPr lang="en-US" altLang="en-US" b="1" smtClean="0">
                <a:solidFill>
                  <a:srgbClr val="0000FF"/>
                </a:solidFill>
              </a:rPr>
              <a:t>9000 family</a:t>
            </a:r>
            <a:r>
              <a:rPr lang="en-US" altLang="en-US" smtClean="0"/>
              <a:t>) </a:t>
            </a:r>
            <a:r>
              <a:rPr lang="en-US" altLang="en-US" b="1" smtClean="0">
                <a:solidFill>
                  <a:srgbClr val="FF0000"/>
                </a:solidFill>
              </a:rPr>
              <a:t>include:</a:t>
            </a:r>
          </a:p>
        </p:txBody>
      </p:sp>
    </p:spTree>
    <p:extLst>
      <p:ext uri="{BB962C8B-B14F-4D97-AF65-F5344CB8AC3E}">
        <p14:creationId xmlns:p14="http://schemas.microsoft.com/office/powerpoint/2010/main" val="253376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to="" calcmode="lin" valueType="num">
                                      <p:cBhvr>
                                        <p:cTn id="7" dur="1" fill="hold"/>
                                        <p:tgtEl>
                                          <p:spTgt spid="911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 to="" calcmode="lin" valueType="num">
                                      <p:cBhvr>
                                        <p:cTn id="12" dur="1" fill="hold"/>
                                        <p:tgtEl>
                                          <p:spTgt spid="9113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 to="" calcmode="lin" valueType="num">
                                      <p:cBhvr>
                                        <p:cTn id="17" dur="1" fill="hold"/>
                                        <p:tgtEl>
                                          <p:spTgt spid="9113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3350" y="549275"/>
            <a:ext cx="2746375" cy="1143000"/>
          </a:xfrm>
        </p:spPr>
        <p:txBody>
          <a:bodyPr/>
          <a:lstStyle/>
          <a:p>
            <a:pPr eaLnBrk="1" hangingPunct="1">
              <a:defRPr/>
            </a:pPr>
            <a:r>
              <a:rPr lang="en-US" altLang="en-US" smtClean="0"/>
              <a:t>More….</a:t>
            </a:r>
          </a:p>
        </p:txBody>
      </p:sp>
      <p:sp>
        <p:nvSpPr>
          <p:cNvPr id="13315" name="Rectangle 3"/>
          <p:cNvSpPr>
            <a:spLocks noGrp="1" noChangeArrowheads="1"/>
          </p:cNvSpPr>
          <p:nvPr>
            <p:ph type="body" idx="1"/>
          </p:nvPr>
        </p:nvSpPr>
        <p:spPr/>
        <p:txBody>
          <a:bodyPr/>
          <a:lstStyle/>
          <a:p>
            <a:pPr eaLnBrk="1" hangingPunct="1">
              <a:lnSpc>
                <a:spcPct val="90000"/>
              </a:lnSpc>
              <a:defRPr/>
            </a:pPr>
            <a:r>
              <a:rPr lang="en-US" altLang="en-US" sz="3600" smtClean="0"/>
              <a:t>Combine some of the useful many into one classification called </a:t>
            </a:r>
            <a:r>
              <a:rPr lang="en-US" altLang="en-US" sz="3600" b="1" smtClean="0"/>
              <a:t>other</a:t>
            </a:r>
            <a:r>
              <a:rPr lang="en-US" altLang="en-US" sz="3600" i="1" smtClean="0"/>
              <a:t> </a:t>
            </a:r>
            <a:r>
              <a:rPr lang="en-US" altLang="en-US" sz="3600" smtClean="0"/>
              <a:t>and labeled </a:t>
            </a:r>
            <a:r>
              <a:rPr lang="en-US" altLang="en-US" sz="3600" b="1" smtClean="0"/>
              <a:t>0</a:t>
            </a:r>
            <a:r>
              <a:rPr lang="en-US" altLang="en-US" sz="3600" i="1" smtClean="0"/>
              <a:t> </a:t>
            </a:r>
            <a:r>
              <a:rPr lang="en-US" altLang="en-US" sz="3600" smtClean="0"/>
              <a:t>in the figure. </a:t>
            </a:r>
          </a:p>
          <a:p>
            <a:pPr eaLnBrk="1" hangingPunct="1">
              <a:lnSpc>
                <a:spcPct val="90000"/>
              </a:lnSpc>
              <a:defRPr/>
            </a:pPr>
            <a:r>
              <a:rPr lang="en-US" altLang="en-US" sz="3600" smtClean="0"/>
              <a:t>The vertical scale is dollars, frequency, or percent. </a:t>
            </a:r>
          </a:p>
          <a:p>
            <a:pPr eaLnBrk="1" hangingPunct="1">
              <a:lnSpc>
                <a:spcPct val="90000"/>
              </a:lnSpc>
              <a:defRPr/>
            </a:pPr>
            <a:r>
              <a:rPr lang="en-US" altLang="en-US" sz="3600" smtClean="0"/>
              <a:t>The horizontal scale of a Pareto is categorical, whereas the scale for the histogram is numerical.</a:t>
            </a:r>
          </a:p>
          <a:p>
            <a:pPr eaLnBrk="1" hangingPunct="1">
              <a:lnSpc>
                <a:spcPct val="90000"/>
              </a:lnSpc>
              <a:defRPr/>
            </a:pPr>
            <a:endParaRPr lang="en-US" altLang="en-US" sz="2800" smtClean="0"/>
          </a:p>
        </p:txBody>
      </p:sp>
    </p:spTree>
    <p:extLst>
      <p:ext uri="{BB962C8B-B14F-4D97-AF65-F5344CB8AC3E}">
        <p14:creationId xmlns:p14="http://schemas.microsoft.com/office/powerpoint/2010/main" val="3229703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areto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777557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title"/>
          </p:nvPr>
        </p:nvSpPr>
        <p:spPr/>
        <p:txBody>
          <a:bodyPr/>
          <a:lstStyle/>
          <a:p>
            <a:pPr eaLnBrk="1" hangingPunct="1">
              <a:defRPr/>
            </a:pPr>
            <a:r>
              <a:rPr lang="en-US" altLang="en-US" smtClean="0"/>
              <a:t>Pareto Diagram</a:t>
            </a:r>
          </a:p>
        </p:txBody>
      </p:sp>
    </p:spTree>
    <p:extLst>
      <p:ext uri="{BB962C8B-B14F-4D97-AF65-F5344CB8AC3E}">
        <p14:creationId xmlns:p14="http://schemas.microsoft.com/office/powerpoint/2010/main" val="12887464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a:xfrm>
            <a:off x="1547813" y="765175"/>
            <a:ext cx="2879725" cy="939800"/>
          </a:xfrm>
        </p:spPr>
        <p:txBody>
          <a:bodyPr/>
          <a:lstStyle/>
          <a:p>
            <a:pPr eaLnBrk="1" hangingPunct="1">
              <a:defRPr/>
            </a:pPr>
            <a:r>
              <a:rPr lang="en-US" altLang="en-US" smtClean="0"/>
              <a:t>More….</a:t>
            </a:r>
          </a:p>
        </p:txBody>
      </p:sp>
      <p:sp>
        <p:nvSpPr>
          <p:cNvPr id="19459" name="Rectangle 3"/>
          <p:cNvSpPr>
            <a:spLocks noGrp="1" noChangeArrowheads="1"/>
          </p:cNvSpPr>
          <p:nvPr>
            <p:ph type="subTitle" idx="1"/>
          </p:nvPr>
        </p:nvSpPr>
        <p:spPr>
          <a:xfrm>
            <a:off x="468313" y="1773238"/>
            <a:ext cx="8135937" cy="3960812"/>
          </a:xfrm>
        </p:spPr>
        <p:txBody>
          <a:bodyPr/>
          <a:lstStyle/>
          <a:p>
            <a:pPr eaLnBrk="1" hangingPunct="1">
              <a:defRPr/>
            </a:pPr>
            <a:r>
              <a:rPr lang="en-US" altLang="en-US" sz="3600" smtClean="0"/>
              <a:t>Sometimes a Pareto diagram has a cumulative line, as shown in Figure This line represents the sum of the data as they are added together from left to right.  The one on the left is either frequency or dollars, and the one on the right is percent. </a:t>
            </a:r>
          </a:p>
        </p:txBody>
      </p:sp>
      <p:pic>
        <p:nvPicPr>
          <p:cNvPr id="10244" name="Picture 5"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917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70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a:xfrm>
            <a:off x="1187450" y="620713"/>
            <a:ext cx="7510463" cy="919162"/>
          </a:xfrm>
        </p:spPr>
        <p:txBody>
          <a:bodyPr/>
          <a:lstStyle/>
          <a:p>
            <a:pPr eaLnBrk="1" hangingPunct="1">
              <a:defRPr/>
            </a:pPr>
            <a:r>
              <a:rPr lang="en-US" altLang="en-US" sz="3600" smtClean="0"/>
              <a:t>Cumulative Line of Pareto diagram</a:t>
            </a:r>
          </a:p>
        </p:txBody>
      </p:sp>
      <p:pic>
        <p:nvPicPr>
          <p:cNvPr id="11267" name="Picture 5" descr="cum 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630363"/>
            <a:ext cx="7129463" cy="482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94329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1476375" y="549275"/>
            <a:ext cx="2520950" cy="936625"/>
          </a:xfrm>
        </p:spPr>
        <p:txBody>
          <a:bodyPr/>
          <a:lstStyle/>
          <a:p>
            <a:pPr eaLnBrk="1" hangingPunct="1">
              <a:defRPr/>
            </a:pPr>
            <a:r>
              <a:rPr lang="en-US" altLang="en-US" sz="4800" smtClean="0"/>
              <a:t>More….</a:t>
            </a:r>
          </a:p>
        </p:txBody>
      </p:sp>
      <p:sp>
        <p:nvSpPr>
          <p:cNvPr id="25605" name="Rectangle 5"/>
          <p:cNvSpPr>
            <a:spLocks noGrp="1" noChangeArrowheads="1"/>
          </p:cNvSpPr>
          <p:nvPr>
            <p:ph type="subTitle" idx="1"/>
          </p:nvPr>
        </p:nvSpPr>
        <p:spPr>
          <a:xfrm>
            <a:off x="1403350" y="1628775"/>
            <a:ext cx="6400800" cy="1752600"/>
          </a:xfrm>
        </p:spPr>
        <p:txBody>
          <a:bodyPr>
            <a:normAutofit fontScale="85000" lnSpcReduction="10000"/>
          </a:bodyPr>
          <a:lstStyle/>
          <a:p>
            <a:pPr eaLnBrk="1" hangingPunct="1">
              <a:lnSpc>
                <a:spcPct val="90000"/>
              </a:lnSpc>
              <a:defRPr/>
            </a:pPr>
            <a:r>
              <a:rPr lang="en-US" altLang="en-US" sz="4000" smtClean="0"/>
              <a:t>Pareto diagram is used to identify the most important problems. Usually, 80% of the total results from 20% of the items. </a:t>
            </a:r>
          </a:p>
        </p:txBody>
      </p:sp>
      <p:pic>
        <p:nvPicPr>
          <p:cNvPr id="1229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57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522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7450" y="260350"/>
            <a:ext cx="7510463" cy="882650"/>
          </a:xfrm>
        </p:spPr>
        <p:txBody>
          <a:bodyPr/>
          <a:lstStyle/>
          <a:p>
            <a:pPr eaLnBrk="1" hangingPunct="1">
              <a:defRPr/>
            </a:pPr>
            <a:r>
              <a:rPr lang="en-US" altLang="en-US" smtClean="0"/>
              <a:t> Examples of the vital few are </a:t>
            </a:r>
          </a:p>
        </p:txBody>
      </p:sp>
      <p:sp>
        <p:nvSpPr>
          <p:cNvPr id="27651" name="Rectangle 3"/>
          <p:cNvSpPr>
            <a:spLocks noGrp="1" noChangeArrowheads="1"/>
          </p:cNvSpPr>
          <p:nvPr>
            <p:ph type="body" idx="1"/>
          </p:nvPr>
        </p:nvSpPr>
        <p:spPr>
          <a:xfrm>
            <a:off x="468313" y="1125538"/>
            <a:ext cx="8229600" cy="4530725"/>
          </a:xfrm>
        </p:spPr>
        <p:txBody>
          <a:bodyPr>
            <a:normAutofit lnSpcReduction="10000"/>
          </a:bodyPr>
          <a:lstStyle/>
          <a:p>
            <a:pPr eaLnBrk="1" hangingPunct="1">
              <a:lnSpc>
                <a:spcPct val="90000"/>
              </a:lnSpc>
              <a:defRPr/>
            </a:pPr>
            <a:r>
              <a:rPr lang="en-US" altLang="en-US" sz="2800" smtClean="0"/>
              <a:t>A few customers account for the majority of sales. </a:t>
            </a:r>
          </a:p>
          <a:p>
            <a:pPr eaLnBrk="1" hangingPunct="1">
              <a:lnSpc>
                <a:spcPct val="90000"/>
              </a:lnSpc>
              <a:defRPr/>
            </a:pPr>
            <a:r>
              <a:rPr lang="en-US" altLang="en-US" sz="2800" smtClean="0"/>
              <a:t>A few products, processes, or quality characteristics account for the bulk of the scrap or rework cost. </a:t>
            </a:r>
          </a:p>
          <a:p>
            <a:pPr eaLnBrk="1" hangingPunct="1">
              <a:lnSpc>
                <a:spcPct val="90000"/>
              </a:lnSpc>
              <a:defRPr/>
            </a:pPr>
            <a:r>
              <a:rPr lang="en-US" altLang="en-US" sz="2800" smtClean="0"/>
              <a:t>A few nonconformities account for the majority of customer complaints. A few vendors account for the majority of rejected parts. </a:t>
            </a:r>
          </a:p>
          <a:p>
            <a:pPr eaLnBrk="1" hangingPunct="1">
              <a:lnSpc>
                <a:spcPct val="90000"/>
              </a:lnSpc>
              <a:defRPr/>
            </a:pPr>
            <a:r>
              <a:rPr lang="en-US" altLang="en-US" sz="2800" smtClean="0"/>
              <a:t>A few problems account for the bulk of the process downtime. A few products account for the majority of the profit. </a:t>
            </a:r>
          </a:p>
          <a:p>
            <a:pPr eaLnBrk="1" hangingPunct="1">
              <a:lnSpc>
                <a:spcPct val="90000"/>
              </a:lnSpc>
              <a:defRPr/>
            </a:pPr>
            <a:r>
              <a:rPr lang="en-US" altLang="en-US" sz="2800" smtClean="0"/>
              <a:t>A few items account for the bulk of the inventory cost. </a:t>
            </a:r>
          </a:p>
        </p:txBody>
      </p:sp>
    </p:spTree>
    <p:extLst>
      <p:ext uri="{BB962C8B-B14F-4D97-AF65-F5344CB8AC3E}">
        <p14:creationId xmlns:p14="http://schemas.microsoft.com/office/powerpoint/2010/main" val="21979696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58888" y="549275"/>
            <a:ext cx="7427912" cy="703263"/>
          </a:xfrm>
        </p:spPr>
        <p:txBody>
          <a:bodyPr/>
          <a:lstStyle/>
          <a:p>
            <a:pPr eaLnBrk="1" hangingPunct="1">
              <a:defRPr/>
            </a:pPr>
            <a:r>
              <a:rPr lang="en-US" altLang="en-US" sz="4000" b="1" smtClean="0"/>
              <a:t>Construction of a Pareto diagram</a:t>
            </a:r>
            <a:r>
              <a:rPr lang="en-US" altLang="en-US" sz="4000" smtClean="0"/>
              <a:t> </a:t>
            </a:r>
          </a:p>
        </p:txBody>
      </p:sp>
      <p:sp>
        <p:nvSpPr>
          <p:cNvPr id="28675" name="Rectangle 3"/>
          <p:cNvSpPr>
            <a:spLocks noGrp="1" noChangeArrowheads="1"/>
          </p:cNvSpPr>
          <p:nvPr>
            <p:ph type="body" idx="1"/>
          </p:nvPr>
        </p:nvSpPr>
        <p:spPr>
          <a:xfrm>
            <a:off x="539750" y="1989138"/>
            <a:ext cx="8229600" cy="4530725"/>
          </a:xfrm>
        </p:spPr>
        <p:txBody>
          <a:bodyPr/>
          <a:lstStyle/>
          <a:p>
            <a:pPr eaLnBrk="1" hangingPunct="1">
              <a:lnSpc>
                <a:spcPct val="80000"/>
              </a:lnSpc>
              <a:defRPr/>
            </a:pPr>
            <a:r>
              <a:rPr lang="en-US" altLang="en-US" sz="2800" smtClean="0"/>
              <a:t>Determine the method of classifying the data: by problem, cause, type of nonconformity, and so forth. </a:t>
            </a:r>
          </a:p>
          <a:p>
            <a:pPr eaLnBrk="1" hangingPunct="1">
              <a:lnSpc>
                <a:spcPct val="80000"/>
              </a:lnSpc>
              <a:defRPr/>
            </a:pPr>
            <a:r>
              <a:rPr lang="en-US" altLang="en-US" sz="2800" smtClean="0"/>
              <a:t>Decide if dollars (best) or frequency is to be used to rank the characteristics.</a:t>
            </a:r>
          </a:p>
          <a:p>
            <a:pPr eaLnBrk="1" hangingPunct="1">
              <a:lnSpc>
                <a:spcPct val="80000"/>
              </a:lnSpc>
              <a:defRPr/>
            </a:pPr>
            <a:r>
              <a:rPr lang="en-US" altLang="en-US" sz="2800" smtClean="0"/>
              <a:t>Collect data for an appropriate time interval. </a:t>
            </a:r>
          </a:p>
          <a:p>
            <a:pPr eaLnBrk="1" hangingPunct="1">
              <a:lnSpc>
                <a:spcPct val="80000"/>
              </a:lnSpc>
              <a:defRPr/>
            </a:pPr>
            <a:r>
              <a:rPr lang="en-US" altLang="en-US" sz="2800" smtClean="0"/>
              <a:t>Summarize the data and rank order categories from largest to smallest. </a:t>
            </a:r>
          </a:p>
          <a:p>
            <a:pPr eaLnBrk="1" hangingPunct="1">
              <a:lnSpc>
                <a:spcPct val="80000"/>
              </a:lnSpc>
              <a:defRPr/>
            </a:pPr>
            <a:r>
              <a:rPr lang="en-US" altLang="en-US" sz="2800" smtClean="0"/>
              <a:t>Compute the cumulative percentage if it is to be used. </a:t>
            </a:r>
          </a:p>
          <a:p>
            <a:pPr eaLnBrk="1" hangingPunct="1">
              <a:lnSpc>
                <a:spcPct val="80000"/>
              </a:lnSpc>
              <a:defRPr/>
            </a:pPr>
            <a:r>
              <a:rPr lang="en-US" altLang="en-US" sz="2800" smtClean="0"/>
              <a:t>Construct the diagram and find the vital few. </a:t>
            </a:r>
          </a:p>
        </p:txBody>
      </p:sp>
      <p:sp>
        <p:nvSpPr>
          <p:cNvPr id="14340" name="Text Box 4"/>
          <p:cNvSpPr txBox="1">
            <a:spLocks noChangeArrowheads="1"/>
          </p:cNvSpPr>
          <p:nvPr/>
        </p:nvSpPr>
        <p:spPr bwMode="auto">
          <a:xfrm>
            <a:off x="611188" y="1125538"/>
            <a:ext cx="79930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3200" b="1"/>
              <a:t>There are six steps:</a:t>
            </a:r>
            <a:r>
              <a:rPr lang="en-US" altLang="en-US"/>
              <a:t> </a:t>
            </a:r>
          </a:p>
        </p:txBody>
      </p:sp>
    </p:spTree>
    <p:extLst>
      <p:ext uri="{BB962C8B-B14F-4D97-AF65-F5344CB8AC3E}">
        <p14:creationId xmlns:p14="http://schemas.microsoft.com/office/powerpoint/2010/main" val="309159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1619250" y="620713"/>
            <a:ext cx="2016125" cy="647700"/>
          </a:xfrm>
        </p:spPr>
        <p:txBody>
          <a:bodyPr>
            <a:normAutofit fontScale="90000"/>
          </a:bodyPr>
          <a:lstStyle/>
          <a:p>
            <a:pPr eaLnBrk="1" hangingPunct="1">
              <a:defRPr/>
            </a:pPr>
            <a:r>
              <a:rPr lang="en-US" altLang="en-US" sz="4800" smtClean="0"/>
              <a:t>Note</a:t>
            </a:r>
          </a:p>
        </p:txBody>
      </p:sp>
      <p:sp>
        <p:nvSpPr>
          <p:cNvPr id="29701" name="Rectangle 5"/>
          <p:cNvSpPr>
            <a:spLocks noGrp="1" noChangeArrowheads="1"/>
          </p:cNvSpPr>
          <p:nvPr>
            <p:ph type="subTitle" idx="1"/>
          </p:nvPr>
        </p:nvSpPr>
        <p:spPr>
          <a:xfrm>
            <a:off x="323850" y="1341438"/>
            <a:ext cx="8496300" cy="5113337"/>
          </a:xfrm>
        </p:spPr>
        <p:txBody>
          <a:bodyPr/>
          <a:lstStyle/>
          <a:p>
            <a:pPr algn="l" eaLnBrk="1" hangingPunct="1">
              <a:defRPr/>
            </a:pPr>
            <a:r>
              <a:rPr lang="en-US" altLang="en-US" sz="2800" smtClean="0"/>
              <a:t>Quality improvement of the vital few, of say 50%, is a much greater return on investment than a 50% improvement of the useful many. Also, experience has shown that it is easier to make a 50% improvement in the vital few. </a:t>
            </a:r>
          </a:p>
          <a:p>
            <a:pPr algn="l" eaLnBrk="1" hangingPunct="1">
              <a:defRPr/>
            </a:pPr>
            <a:r>
              <a:rPr lang="en-US" altLang="en-US" sz="2800" smtClean="0"/>
              <a:t>The use of a Pareto diagram is a never-ending process. </a:t>
            </a:r>
          </a:p>
          <a:p>
            <a:pPr algn="l" eaLnBrk="1" hangingPunct="1">
              <a:defRPr/>
            </a:pPr>
            <a:r>
              <a:rPr lang="en-US" altLang="en-US" sz="2800" smtClean="0"/>
              <a:t>The Pareto diagram is a powerful quality-improvement tool.</a:t>
            </a:r>
          </a:p>
          <a:p>
            <a:pPr algn="l" eaLnBrk="1" hangingPunct="1">
              <a:defRPr/>
            </a:pPr>
            <a:r>
              <a:rPr lang="en-US" altLang="en-US" sz="2800" smtClean="0"/>
              <a:t> It is applicable to problem identification and the measurement of progress. </a:t>
            </a:r>
          </a:p>
        </p:txBody>
      </p:sp>
      <p:pic>
        <p:nvPicPr>
          <p:cNvPr id="15364"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857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348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ctrTitle"/>
          </p:nvPr>
        </p:nvSpPr>
        <p:spPr>
          <a:xfrm>
            <a:off x="684213" y="981075"/>
            <a:ext cx="8208962" cy="1008063"/>
          </a:xfrm>
        </p:spPr>
        <p:txBody>
          <a:bodyPr>
            <a:normAutofit fontScale="90000"/>
          </a:bodyPr>
          <a:lstStyle/>
          <a:p>
            <a:pPr eaLnBrk="1" hangingPunct="1">
              <a:defRPr/>
            </a:pPr>
            <a:r>
              <a:rPr lang="en-US" altLang="en-US" sz="4000" b="1" smtClean="0"/>
              <a:t>Cause and  Effect Diagram</a:t>
            </a:r>
            <a:r>
              <a:rPr lang="en-US" altLang="en-US" sz="4800" b="1" smtClean="0"/>
              <a:t> </a:t>
            </a:r>
            <a:br>
              <a:rPr lang="en-US" altLang="en-US" sz="4800" b="1" smtClean="0"/>
            </a:br>
            <a:endParaRPr lang="en-US" altLang="en-US" sz="4800" b="1" smtClean="0"/>
          </a:p>
        </p:txBody>
      </p:sp>
      <p:sp>
        <p:nvSpPr>
          <p:cNvPr id="31749" name="Rectangle 5"/>
          <p:cNvSpPr>
            <a:spLocks noGrp="1" noChangeArrowheads="1"/>
          </p:cNvSpPr>
          <p:nvPr>
            <p:ph type="subTitle" idx="1"/>
          </p:nvPr>
        </p:nvSpPr>
        <p:spPr>
          <a:xfrm>
            <a:off x="1403350" y="2060575"/>
            <a:ext cx="6400800" cy="1752600"/>
          </a:xfrm>
        </p:spPr>
        <p:txBody>
          <a:bodyPr>
            <a:normAutofit fontScale="70000" lnSpcReduction="20000"/>
          </a:bodyPr>
          <a:lstStyle/>
          <a:p>
            <a:pPr eaLnBrk="1" hangingPunct="1">
              <a:lnSpc>
                <a:spcPct val="80000"/>
              </a:lnSpc>
              <a:defRPr/>
            </a:pPr>
            <a:r>
              <a:rPr lang="en-US" altLang="en-US" sz="3600" smtClean="0"/>
              <a:t>A Cause and Effect (C&amp;E) diagram is a picture composed of lines and symbols designed to represent a meaningful relationship between an effect and its causes. It was developed by Dr. Kaoru Ishikawa in 1943 and is sometimes referred to as an Ishikawa diagram. </a:t>
            </a:r>
          </a:p>
        </p:txBody>
      </p:sp>
      <p:pic>
        <p:nvPicPr>
          <p:cNvPr id="1638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57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6237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1908175" y="476250"/>
            <a:ext cx="2806700" cy="796925"/>
          </a:xfrm>
        </p:spPr>
        <p:txBody>
          <a:bodyPr>
            <a:normAutofit fontScale="90000"/>
          </a:bodyPr>
          <a:lstStyle/>
          <a:p>
            <a:pPr eaLnBrk="1" hangingPunct="1">
              <a:defRPr/>
            </a:pPr>
            <a:r>
              <a:rPr lang="en-US" altLang="en-US" sz="4800" smtClean="0"/>
              <a:t>More….</a:t>
            </a:r>
          </a:p>
        </p:txBody>
      </p:sp>
      <p:sp>
        <p:nvSpPr>
          <p:cNvPr id="33797" name="Rectangle 5"/>
          <p:cNvSpPr>
            <a:spLocks noGrp="1" noChangeArrowheads="1"/>
          </p:cNvSpPr>
          <p:nvPr>
            <p:ph type="subTitle" idx="1"/>
          </p:nvPr>
        </p:nvSpPr>
        <p:spPr>
          <a:xfrm>
            <a:off x="755650" y="1484313"/>
            <a:ext cx="7848600" cy="1752600"/>
          </a:xfrm>
        </p:spPr>
        <p:txBody>
          <a:bodyPr>
            <a:normAutofit fontScale="77500" lnSpcReduction="20000"/>
          </a:bodyPr>
          <a:lstStyle/>
          <a:p>
            <a:pPr eaLnBrk="1" hangingPunct="1">
              <a:lnSpc>
                <a:spcPct val="80000"/>
              </a:lnSpc>
              <a:defRPr/>
            </a:pPr>
            <a:r>
              <a:rPr lang="en-US" altLang="en-US" sz="3600" smtClean="0"/>
              <a:t>C&amp;E diagrams are used to investigate either a "bad" effect and to take action to correct the causes or a "good" effect and to learn those causes responsible. For every effect, there are likely to be numerous causes. The effect is the quality characteristic that needs improvement </a:t>
            </a:r>
          </a:p>
        </p:txBody>
      </p:sp>
      <p:pic>
        <p:nvPicPr>
          <p:cNvPr id="1741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917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8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609600"/>
            <a:ext cx="8229600" cy="1143000"/>
          </a:xfrm>
        </p:spPr>
        <p:txBody>
          <a:bodyPr/>
          <a:lstStyle/>
          <a:p>
            <a:pPr eaLnBrk="1" hangingPunct="1"/>
            <a:r>
              <a:rPr lang="en-US" altLang="en-US" b="1" smtClean="0">
                <a:solidFill>
                  <a:srgbClr val="0000FF"/>
                </a:solidFill>
              </a:rPr>
              <a:t>ISO 9001 </a:t>
            </a:r>
            <a:r>
              <a:rPr lang="en-US" altLang="en-US" smtClean="0"/>
              <a:t>requirements </a:t>
            </a:r>
          </a:p>
        </p:txBody>
      </p:sp>
      <p:sp>
        <p:nvSpPr>
          <p:cNvPr id="101379" name="Rectangle 3"/>
          <p:cNvSpPr>
            <a:spLocks noGrp="1" noChangeArrowheads="1"/>
          </p:cNvSpPr>
          <p:nvPr>
            <p:ph type="body" idx="1"/>
          </p:nvPr>
        </p:nvSpPr>
        <p:spPr/>
        <p:txBody>
          <a:bodyPr/>
          <a:lstStyle/>
          <a:p>
            <a:pPr marL="533400" indent="-533400" algn="l" rtl="0" eaLnBrk="1" hangingPunct="1">
              <a:lnSpc>
                <a:spcPct val="90000"/>
              </a:lnSpc>
              <a:buFontTx/>
              <a:buAutoNum type="arabicPeriod"/>
            </a:pPr>
            <a:r>
              <a:rPr lang="en-US" altLang="en-US" sz="2800" smtClean="0"/>
              <a:t>A set of procedures that cover all key processes in the business</a:t>
            </a:r>
            <a:r>
              <a:rPr lang="ar-SA" altLang="en-US" sz="2800" smtClean="0"/>
              <a:t>; </a:t>
            </a:r>
          </a:p>
          <a:p>
            <a:pPr marL="533400" indent="-533400" algn="l" rtl="0" eaLnBrk="1" hangingPunct="1">
              <a:lnSpc>
                <a:spcPct val="90000"/>
              </a:lnSpc>
              <a:buFontTx/>
              <a:buAutoNum type="arabicPeriod"/>
            </a:pPr>
            <a:r>
              <a:rPr lang="en-US" altLang="en-US" sz="2800" smtClean="0"/>
              <a:t>Monitoring processes to ensure they are effective</a:t>
            </a:r>
            <a:r>
              <a:rPr lang="ar-SA" altLang="en-US" sz="2800" smtClean="0"/>
              <a:t>; </a:t>
            </a:r>
          </a:p>
          <a:p>
            <a:pPr marL="533400" indent="-533400" algn="l" rtl="0" eaLnBrk="1" hangingPunct="1">
              <a:lnSpc>
                <a:spcPct val="90000"/>
              </a:lnSpc>
              <a:buFontTx/>
              <a:buAutoNum type="arabicPeriod"/>
            </a:pPr>
            <a:r>
              <a:rPr lang="en-US" altLang="en-US" sz="2800" smtClean="0"/>
              <a:t>Keeping adequate records</a:t>
            </a:r>
            <a:r>
              <a:rPr lang="ar-SA" altLang="en-US" sz="2800" smtClean="0"/>
              <a:t>; </a:t>
            </a:r>
          </a:p>
          <a:p>
            <a:pPr marL="533400" indent="-533400" algn="l" rtl="0" eaLnBrk="1" hangingPunct="1">
              <a:lnSpc>
                <a:spcPct val="90000"/>
              </a:lnSpc>
              <a:buFontTx/>
              <a:buAutoNum type="arabicPeriod"/>
            </a:pPr>
            <a:r>
              <a:rPr lang="en-US" altLang="en-US" sz="2800" smtClean="0"/>
              <a:t>Checking output for defects, with appropriate and corrective action where necessary</a:t>
            </a:r>
            <a:r>
              <a:rPr lang="ar-SA" altLang="en-US" sz="2800" smtClean="0"/>
              <a:t>; </a:t>
            </a:r>
          </a:p>
          <a:p>
            <a:pPr marL="533400" indent="-533400" algn="l" rtl="0" eaLnBrk="1" hangingPunct="1">
              <a:lnSpc>
                <a:spcPct val="90000"/>
              </a:lnSpc>
              <a:buFontTx/>
              <a:buAutoNum type="arabicPeriod"/>
            </a:pPr>
            <a:r>
              <a:rPr lang="en-US" altLang="en-US" sz="2800" smtClean="0"/>
              <a:t>Regularly reviewing individual processes and the quality system itself for effectiveness; and</a:t>
            </a:r>
            <a:r>
              <a:rPr lang="ar-SA" altLang="en-US" sz="2800" smtClean="0"/>
              <a:t> </a:t>
            </a:r>
          </a:p>
          <a:p>
            <a:pPr marL="533400" indent="-533400" algn="l" rtl="0" eaLnBrk="1" hangingPunct="1">
              <a:lnSpc>
                <a:spcPct val="90000"/>
              </a:lnSpc>
              <a:buFontTx/>
              <a:buAutoNum type="arabicPeriod"/>
            </a:pPr>
            <a:r>
              <a:rPr lang="en-US" altLang="en-US" sz="2800" smtClean="0"/>
              <a:t>Facilitating continual improvement</a:t>
            </a:r>
          </a:p>
        </p:txBody>
      </p:sp>
    </p:spTree>
    <p:extLst>
      <p:ext uri="{BB962C8B-B14F-4D97-AF65-F5344CB8AC3E}">
        <p14:creationId xmlns:p14="http://schemas.microsoft.com/office/powerpoint/2010/main" val="3504013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to="" calcmode="lin" valueType="num">
                                      <p:cBhvr>
                                        <p:cTn id="7" dur="1" fill="hold"/>
                                        <p:tgtEl>
                                          <p:spTgt spid="10137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 to="" calcmode="lin" valueType="num">
                                      <p:cBhvr>
                                        <p:cTn id="12" dur="1" fill="hold"/>
                                        <p:tgtEl>
                                          <p:spTgt spid="10137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 to="" calcmode="lin" valueType="num">
                                      <p:cBhvr>
                                        <p:cTn id="17" dur="1" fill="hold"/>
                                        <p:tgtEl>
                                          <p:spTgt spid="10137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 to="" calcmode="lin" valueType="num">
                                      <p:cBhvr>
                                        <p:cTn id="22" dur="1" fill="hold"/>
                                        <p:tgtEl>
                                          <p:spTgt spid="10137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 to="" calcmode="lin" valueType="num">
                                      <p:cBhvr>
                                        <p:cTn id="27" dur="1" fill="hold"/>
                                        <p:tgtEl>
                                          <p:spTgt spid="10137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1379">
                                            <p:txEl>
                                              <p:pRg st="5" end="5"/>
                                            </p:txEl>
                                          </p:spTgt>
                                        </p:tgtEl>
                                        <p:attrNameLst>
                                          <p:attrName>style.visibility</p:attrName>
                                        </p:attrNameLst>
                                      </p:cBhvr>
                                      <p:to>
                                        <p:strVal val="visible"/>
                                      </p:to>
                                    </p:set>
                                    <p:anim to="" calcmode="lin" valueType="num">
                                      <p:cBhvr>
                                        <p:cTn id="32" dur="1" fill="hold"/>
                                        <p:tgtEl>
                                          <p:spTgt spid="10137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pPr eaLnBrk="1" hangingPunct="1">
              <a:defRPr/>
            </a:pPr>
            <a:r>
              <a:rPr lang="en-US" altLang="en-US" smtClean="0"/>
              <a:t>Cause and Effect Diagram</a:t>
            </a:r>
          </a:p>
        </p:txBody>
      </p:sp>
      <p:pic>
        <p:nvPicPr>
          <p:cNvPr id="18435" name="Picture 5" descr="cause and effe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350" y="1308100"/>
            <a:ext cx="8820150" cy="523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55050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a:xfrm>
            <a:off x="1908175" y="476250"/>
            <a:ext cx="2447925" cy="796925"/>
          </a:xfrm>
        </p:spPr>
        <p:txBody>
          <a:bodyPr>
            <a:normAutofit fontScale="90000"/>
          </a:bodyPr>
          <a:lstStyle/>
          <a:p>
            <a:pPr eaLnBrk="1" hangingPunct="1">
              <a:defRPr/>
            </a:pPr>
            <a:r>
              <a:rPr lang="en-US" altLang="en-US" sz="4800" smtClean="0"/>
              <a:t>More….</a:t>
            </a:r>
          </a:p>
        </p:txBody>
      </p:sp>
      <p:sp>
        <p:nvSpPr>
          <p:cNvPr id="39941" name="Rectangle 5"/>
          <p:cNvSpPr>
            <a:spLocks noGrp="1" noChangeArrowheads="1"/>
          </p:cNvSpPr>
          <p:nvPr>
            <p:ph type="subTitle" idx="1"/>
          </p:nvPr>
        </p:nvSpPr>
        <p:spPr>
          <a:xfrm>
            <a:off x="611188" y="1484313"/>
            <a:ext cx="8208962" cy="3960812"/>
          </a:xfrm>
        </p:spPr>
        <p:txBody>
          <a:bodyPr/>
          <a:lstStyle/>
          <a:p>
            <a:pPr eaLnBrk="1" hangingPunct="1">
              <a:defRPr/>
            </a:pPr>
            <a:r>
              <a:rPr lang="en-US" altLang="en-US" sz="3600" smtClean="0">
                <a:latin typeface="Times New Roman" panose="02020603050405020304" pitchFamily="18" charset="0"/>
                <a:cs typeface="Times New Roman" panose="02020603050405020304" pitchFamily="18" charset="0"/>
              </a:rPr>
              <a:t>Causes are usually broken down into the major causes of work methods, materials, measurement, people, and the environment. Management and maintenance are also sometimes used for the major cause. Each major cause is further subdivided into numerous minor causes.</a:t>
            </a:r>
          </a:p>
        </p:txBody>
      </p:sp>
      <p:pic>
        <p:nvPicPr>
          <p:cNvPr id="19460"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6250"/>
            <a:ext cx="8683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9963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2268538" y="404813"/>
            <a:ext cx="2447925" cy="720725"/>
          </a:xfrm>
        </p:spPr>
        <p:txBody>
          <a:bodyPr>
            <a:normAutofit fontScale="90000"/>
          </a:bodyPr>
          <a:lstStyle/>
          <a:p>
            <a:pPr eaLnBrk="1" hangingPunct="1">
              <a:defRPr/>
            </a:pPr>
            <a:r>
              <a:rPr lang="en-US" altLang="en-US" sz="4800" smtClean="0"/>
              <a:t>More….</a:t>
            </a:r>
          </a:p>
        </p:txBody>
      </p:sp>
      <p:sp>
        <p:nvSpPr>
          <p:cNvPr id="37893" name="Rectangle 5"/>
          <p:cNvSpPr>
            <a:spLocks noGrp="1" noChangeArrowheads="1"/>
          </p:cNvSpPr>
          <p:nvPr>
            <p:ph type="subTitle" idx="1"/>
          </p:nvPr>
        </p:nvSpPr>
        <p:spPr>
          <a:xfrm>
            <a:off x="611188" y="1341438"/>
            <a:ext cx="8208962" cy="3455987"/>
          </a:xfrm>
        </p:spPr>
        <p:txBody>
          <a:bodyPr>
            <a:normAutofit fontScale="92500"/>
          </a:bodyPr>
          <a:lstStyle/>
          <a:p>
            <a:pPr eaLnBrk="1" hangingPunct="1">
              <a:defRPr/>
            </a:pPr>
            <a:r>
              <a:rPr lang="en-US" altLang="en-US" sz="3600" smtClean="0">
                <a:latin typeface="Times New Roman" panose="02020603050405020304" pitchFamily="18" charset="0"/>
                <a:cs typeface="Times New Roman" panose="02020603050405020304" pitchFamily="18" charset="0"/>
              </a:rPr>
              <a:t>For example, under work methods, we might have training, knowledge, ability, physical characteristics, and so forth. C&amp;E diagrams (frequently called "fish-bone diagrams" be- cause of their shape) are the means of picturing all these major and minor causes. </a:t>
            </a:r>
          </a:p>
        </p:txBody>
      </p:sp>
      <p:pic>
        <p:nvPicPr>
          <p:cNvPr id="20484"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039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246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p:nvPr>
        </p:nvSpPr>
        <p:spPr>
          <a:xfrm>
            <a:off x="1835150" y="476250"/>
            <a:ext cx="2520950" cy="981075"/>
          </a:xfrm>
        </p:spPr>
        <p:txBody>
          <a:bodyPr/>
          <a:lstStyle/>
          <a:p>
            <a:pPr eaLnBrk="1" hangingPunct="1">
              <a:defRPr/>
            </a:pPr>
            <a:r>
              <a:rPr lang="en-US" altLang="en-US" sz="4800" smtClean="0"/>
              <a:t>More….</a:t>
            </a:r>
          </a:p>
        </p:txBody>
      </p:sp>
      <p:sp>
        <p:nvSpPr>
          <p:cNvPr id="43013" name="Rectangle 5"/>
          <p:cNvSpPr>
            <a:spLocks noGrp="1" noChangeArrowheads="1"/>
          </p:cNvSpPr>
          <p:nvPr>
            <p:ph type="subTitle" idx="1"/>
          </p:nvPr>
        </p:nvSpPr>
        <p:spPr>
          <a:xfrm>
            <a:off x="323850" y="1628775"/>
            <a:ext cx="8496300" cy="4610100"/>
          </a:xfrm>
        </p:spPr>
        <p:txBody>
          <a:bodyPr/>
          <a:lstStyle/>
          <a:p>
            <a:pPr eaLnBrk="1" hangingPunct="1">
              <a:defRPr/>
            </a:pPr>
            <a:r>
              <a:rPr lang="en-US" altLang="en-US" sz="3600" smtClean="0">
                <a:latin typeface="Times New Roman" panose="02020603050405020304" pitchFamily="18" charset="0"/>
                <a:cs typeface="Times New Roman" panose="02020603050405020304" pitchFamily="18" charset="0"/>
              </a:rPr>
              <a:t>The first step in the construction of a C&amp;E diagram is for the project team to identify the effect or quality problem. It is placed on the right side of a large piece of paper by the team leader. Next, the major causes are identified and placed on the diagram. </a:t>
            </a:r>
          </a:p>
        </p:txBody>
      </p:sp>
      <p:pic>
        <p:nvPicPr>
          <p:cNvPr id="2150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5754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a:xfrm>
            <a:off x="1979613" y="620713"/>
            <a:ext cx="2881312" cy="1084262"/>
          </a:xfrm>
        </p:spPr>
        <p:txBody>
          <a:bodyPr/>
          <a:lstStyle/>
          <a:p>
            <a:pPr eaLnBrk="1" hangingPunct="1">
              <a:defRPr/>
            </a:pPr>
            <a:r>
              <a:rPr lang="en-US" altLang="en-US" smtClean="0"/>
              <a:t>More….</a:t>
            </a:r>
          </a:p>
        </p:txBody>
      </p:sp>
      <p:sp>
        <p:nvSpPr>
          <p:cNvPr id="45061" name="Rectangle 5"/>
          <p:cNvSpPr>
            <a:spLocks noGrp="1" noChangeArrowheads="1"/>
          </p:cNvSpPr>
          <p:nvPr>
            <p:ph type="subTitle" idx="1"/>
          </p:nvPr>
        </p:nvSpPr>
        <p:spPr>
          <a:xfrm>
            <a:off x="827088" y="1773238"/>
            <a:ext cx="7705725" cy="4032250"/>
          </a:xfrm>
        </p:spPr>
        <p:txBody>
          <a:bodyPr/>
          <a:lstStyle/>
          <a:p>
            <a:pPr eaLnBrk="1" hangingPunct="1">
              <a:defRPr/>
            </a:pPr>
            <a:r>
              <a:rPr lang="en-US" altLang="en-US" sz="3600" smtClean="0">
                <a:latin typeface="Times New Roman" panose="02020603050405020304" pitchFamily="18" charset="0"/>
                <a:cs typeface="Times New Roman" panose="02020603050405020304" pitchFamily="18" charset="0"/>
              </a:rPr>
              <a:t>Determining all the minor causes requires brainstorming by the project team. Brainstorming is an idea-generating technique that is well-suited to the C&amp;E diagram. It uses the creative thinking capacity of the team. </a:t>
            </a:r>
          </a:p>
        </p:txBody>
      </p:sp>
      <p:pic>
        <p:nvPicPr>
          <p:cNvPr id="2253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9191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2238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03350" y="404813"/>
            <a:ext cx="7294563" cy="1143000"/>
          </a:xfrm>
        </p:spPr>
        <p:txBody>
          <a:bodyPr>
            <a:normAutofit fontScale="90000"/>
          </a:bodyPr>
          <a:lstStyle/>
          <a:p>
            <a:pPr eaLnBrk="1" hangingPunct="1">
              <a:defRPr/>
            </a:pPr>
            <a:r>
              <a:rPr lang="en-US" altLang="en-US" sz="4000" smtClean="0"/>
              <a:t>Attention to a few essentials will provide a more accurate and usable result: </a:t>
            </a:r>
          </a:p>
        </p:txBody>
      </p:sp>
      <p:sp>
        <p:nvSpPr>
          <p:cNvPr id="47107" name="Rectangle 3"/>
          <p:cNvSpPr>
            <a:spLocks noGrp="1" noChangeArrowheads="1"/>
          </p:cNvSpPr>
          <p:nvPr>
            <p:ph type="body" idx="1"/>
          </p:nvPr>
        </p:nvSpPr>
        <p:spPr>
          <a:xfrm>
            <a:off x="468313" y="1916113"/>
            <a:ext cx="8229600" cy="4530725"/>
          </a:xfrm>
        </p:spPr>
        <p:txBody>
          <a:bodyPr/>
          <a:lstStyle/>
          <a:p>
            <a:pPr marL="609600" indent="-609600" eaLnBrk="1" hangingPunct="1">
              <a:defRPr/>
            </a:pPr>
            <a:r>
              <a:rPr lang="en-US" altLang="en-US" smtClean="0"/>
              <a:t>Participation by every member of the team is facilitated by each member taking a turn giving one idea at a time. If a member cannot think of a minor cause, he or she passes for that round. Another idea may occur at a later round. By following this procedure, one or two individuals do not dominate the brainstorming session. </a:t>
            </a:r>
          </a:p>
        </p:txBody>
      </p:sp>
    </p:spTree>
    <p:extLst>
      <p:ext uri="{BB962C8B-B14F-4D97-AF65-F5344CB8AC3E}">
        <p14:creationId xmlns:p14="http://schemas.microsoft.com/office/powerpoint/2010/main" val="6409463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79613" y="404813"/>
            <a:ext cx="2459037" cy="990600"/>
          </a:xfrm>
        </p:spPr>
        <p:txBody>
          <a:bodyPr/>
          <a:lstStyle/>
          <a:p>
            <a:pPr eaLnBrk="1" hangingPunct="1">
              <a:defRPr/>
            </a:pPr>
            <a:r>
              <a:rPr lang="en-US" altLang="en-US" smtClean="0"/>
              <a:t>More….</a:t>
            </a:r>
          </a:p>
        </p:txBody>
      </p:sp>
      <p:sp>
        <p:nvSpPr>
          <p:cNvPr id="48131" name="Rectangle 3"/>
          <p:cNvSpPr>
            <a:spLocks noGrp="1" noChangeArrowheads="1"/>
          </p:cNvSpPr>
          <p:nvPr>
            <p:ph type="body" idx="1"/>
          </p:nvPr>
        </p:nvSpPr>
        <p:spPr>
          <a:xfrm>
            <a:off x="468313" y="1341438"/>
            <a:ext cx="8229600" cy="4530725"/>
          </a:xfrm>
        </p:spPr>
        <p:txBody>
          <a:bodyPr/>
          <a:lstStyle/>
          <a:p>
            <a:pPr eaLnBrk="1" hangingPunct="1">
              <a:defRPr/>
            </a:pPr>
            <a:r>
              <a:rPr lang="en-US" altLang="en-US" sz="2800" smtClean="0"/>
              <a:t>Quantity of ideas, rather than quality, is encouraged. One person's idea will trigger someone else's idea, and a chain reaction occurs. Frequently, a trivial or "dumb" idea will lead to the best solution. </a:t>
            </a:r>
          </a:p>
          <a:p>
            <a:pPr eaLnBrk="1" hangingPunct="1">
              <a:defRPr/>
            </a:pPr>
            <a:r>
              <a:rPr lang="en-US" altLang="en-US" sz="2800" smtClean="0"/>
              <a:t>Criticism of an idea is not allowed. There should be a freewheeling exchange of information that liberates the imagination. All ideas are placed on the dia- gram. Evaluation of ideas occurs at a later time. </a:t>
            </a:r>
          </a:p>
        </p:txBody>
      </p:sp>
    </p:spTree>
    <p:extLst>
      <p:ext uri="{BB962C8B-B14F-4D97-AF65-F5344CB8AC3E}">
        <p14:creationId xmlns:p14="http://schemas.microsoft.com/office/powerpoint/2010/main" val="36086081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92275" y="404813"/>
            <a:ext cx="2601913" cy="1143000"/>
          </a:xfrm>
        </p:spPr>
        <p:txBody>
          <a:bodyPr/>
          <a:lstStyle/>
          <a:p>
            <a:pPr eaLnBrk="1" hangingPunct="1">
              <a:defRPr/>
            </a:pPr>
            <a:r>
              <a:rPr lang="en-US" altLang="en-US" smtClean="0"/>
              <a:t>More….</a:t>
            </a:r>
          </a:p>
        </p:txBody>
      </p:sp>
      <p:sp>
        <p:nvSpPr>
          <p:cNvPr id="49155" name="Rectangle 3"/>
          <p:cNvSpPr>
            <a:spLocks noGrp="1" noChangeArrowheads="1"/>
          </p:cNvSpPr>
          <p:nvPr>
            <p:ph type="body" idx="1"/>
          </p:nvPr>
        </p:nvSpPr>
        <p:spPr/>
        <p:txBody>
          <a:bodyPr/>
          <a:lstStyle/>
          <a:p>
            <a:pPr eaLnBrk="1" hangingPunct="1">
              <a:defRPr/>
            </a:pPr>
            <a:r>
              <a:rPr lang="en-US" altLang="en-US" sz="2800" smtClean="0"/>
              <a:t>Visibility of the diagram is a primary factor of participation. In order to have space for all the minor causes, a 2-ft by 3-ft piece of paper is recommended. It should be taped to a wall for maximum visibility. </a:t>
            </a:r>
          </a:p>
          <a:p>
            <a:pPr eaLnBrk="1" hangingPunct="1">
              <a:defRPr/>
            </a:pPr>
            <a:r>
              <a:rPr lang="en-US" altLang="en-US" sz="2800" smtClean="0"/>
              <a:t>Create a solution-oriented atmosphere and not a gripe session. Focus on solving a problem rather than discussing how it began. The team leader should ask questions using the why, what, where, when, who, and how techniques. </a:t>
            </a:r>
          </a:p>
        </p:txBody>
      </p:sp>
    </p:spTree>
    <p:extLst>
      <p:ext uri="{BB962C8B-B14F-4D97-AF65-F5344CB8AC3E}">
        <p14:creationId xmlns:p14="http://schemas.microsoft.com/office/powerpoint/2010/main" val="37143751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79613" y="404813"/>
            <a:ext cx="2386012" cy="990600"/>
          </a:xfrm>
        </p:spPr>
        <p:txBody>
          <a:bodyPr/>
          <a:lstStyle/>
          <a:p>
            <a:pPr eaLnBrk="1" hangingPunct="1">
              <a:defRPr/>
            </a:pPr>
            <a:r>
              <a:rPr lang="en-US" altLang="en-US" smtClean="0"/>
              <a:t>More….</a:t>
            </a:r>
          </a:p>
        </p:txBody>
      </p:sp>
      <p:sp>
        <p:nvSpPr>
          <p:cNvPr id="50179" name="Rectangle 3"/>
          <p:cNvSpPr>
            <a:spLocks noGrp="1" noChangeArrowheads="1"/>
          </p:cNvSpPr>
          <p:nvPr>
            <p:ph type="body" idx="1"/>
          </p:nvPr>
        </p:nvSpPr>
        <p:spPr/>
        <p:txBody>
          <a:bodyPr/>
          <a:lstStyle/>
          <a:p>
            <a:pPr eaLnBrk="1" hangingPunct="1">
              <a:defRPr/>
            </a:pPr>
            <a:r>
              <a:rPr lang="en-US" altLang="en-US" smtClean="0"/>
              <a:t>Let the ideas incubate for a period of time (at least overnight), and then have another brainstorming session. Provide team members with a copy of the ideas after the first session. When no more ideas are generated, the brain- storming activity is terminated. </a:t>
            </a:r>
          </a:p>
        </p:txBody>
      </p:sp>
    </p:spTree>
    <p:extLst>
      <p:ext uri="{BB962C8B-B14F-4D97-AF65-F5344CB8AC3E}">
        <p14:creationId xmlns:p14="http://schemas.microsoft.com/office/powerpoint/2010/main" val="22462948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a:xfrm>
            <a:off x="2195513" y="260350"/>
            <a:ext cx="2520950" cy="865188"/>
          </a:xfrm>
        </p:spPr>
        <p:txBody>
          <a:bodyPr/>
          <a:lstStyle/>
          <a:p>
            <a:pPr eaLnBrk="1" hangingPunct="1">
              <a:defRPr/>
            </a:pPr>
            <a:r>
              <a:rPr lang="en-US" altLang="en-US" sz="4800" smtClean="0"/>
              <a:t>More….</a:t>
            </a:r>
          </a:p>
        </p:txBody>
      </p:sp>
      <p:sp>
        <p:nvSpPr>
          <p:cNvPr id="51205" name="Rectangle 5"/>
          <p:cNvSpPr>
            <a:spLocks noGrp="1" noChangeArrowheads="1"/>
          </p:cNvSpPr>
          <p:nvPr>
            <p:ph type="subTitle" idx="1"/>
          </p:nvPr>
        </p:nvSpPr>
        <p:spPr>
          <a:xfrm>
            <a:off x="539750" y="1341438"/>
            <a:ext cx="8064500" cy="4248150"/>
          </a:xfrm>
        </p:spPr>
        <p:txBody>
          <a:bodyPr>
            <a:normAutofit lnSpcReduction="10000"/>
          </a:bodyPr>
          <a:lstStyle/>
          <a:p>
            <a:pPr eaLnBrk="1" hangingPunct="1">
              <a:lnSpc>
                <a:spcPct val="90000"/>
              </a:lnSpc>
              <a:defRPr/>
            </a:pPr>
            <a:r>
              <a:rPr lang="en-US" altLang="en-US" smtClean="0"/>
              <a:t>Once the C&amp;E diagram is complete, it must be evaluated to determine the most likely causes. This activity is accomplished in a separate session. The procedure is to have each person vote on the minor causes. Team members may vote on more than one cause, and they do not need to vote on a cause they presented. Those causes with the most votes are circled, and the four or five most likely causes of the effect are determined. </a:t>
            </a:r>
          </a:p>
        </p:txBody>
      </p:sp>
      <p:pic>
        <p:nvPicPr>
          <p:cNvPr id="2765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1039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55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609600"/>
            <a:ext cx="8229600" cy="1143000"/>
          </a:xfrm>
        </p:spPr>
        <p:txBody>
          <a:bodyPr/>
          <a:lstStyle/>
          <a:p>
            <a:pPr eaLnBrk="1" hangingPunct="1"/>
            <a:r>
              <a:rPr lang="en-US" altLang="en-US" smtClean="0"/>
              <a:t>Understandings: </a:t>
            </a:r>
          </a:p>
        </p:txBody>
      </p:sp>
      <p:sp>
        <p:nvSpPr>
          <p:cNvPr id="100355" name="Rectangle 3"/>
          <p:cNvSpPr>
            <a:spLocks noGrp="1" noChangeArrowheads="1"/>
          </p:cNvSpPr>
          <p:nvPr>
            <p:ph type="body" idx="1"/>
          </p:nvPr>
        </p:nvSpPr>
        <p:spPr/>
        <p:txBody>
          <a:bodyPr/>
          <a:lstStyle/>
          <a:p>
            <a:pPr algn="l" rtl="0" eaLnBrk="1" hangingPunct="1">
              <a:lnSpc>
                <a:spcPct val="80000"/>
              </a:lnSpc>
            </a:pPr>
            <a:r>
              <a:rPr lang="en-US" altLang="en-US" sz="2800" smtClean="0"/>
              <a:t>A company or organization that has been independently audited and certified to be in conformance with ISO 9001 </a:t>
            </a:r>
            <a:r>
              <a:rPr lang="en-US" altLang="en-US" sz="2800" b="1" smtClean="0">
                <a:solidFill>
                  <a:srgbClr val="0000FF"/>
                </a:solidFill>
              </a:rPr>
              <a:t>may publicly state</a:t>
            </a:r>
            <a:r>
              <a:rPr lang="en-US" altLang="en-US" sz="2800" smtClean="0"/>
              <a:t> that it is "ISO 9001 certified" or "ISO 9001 registered." </a:t>
            </a:r>
          </a:p>
          <a:p>
            <a:pPr algn="l" rtl="0" eaLnBrk="1" hangingPunct="1">
              <a:lnSpc>
                <a:spcPct val="80000"/>
              </a:lnSpc>
            </a:pPr>
            <a:r>
              <a:rPr lang="en-US" altLang="en-US" sz="2800" smtClean="0"/>
              <a:t>Certification to an ISO 9000 standard </a:t>
            </a:r>
            <a:r>
              <a:rPr lang="en-US" altLang="en-US" sz="2800" b="1" smtClean="0">
                <a:solidFill>
                  <a:srgbClr val="FF0000"/>
                </a:solidFill>
              </a:rPr>
              <a:t>does not guarantee</a:t>
            </a:r>
            <a:r>
              <a:rPr lang="en-US" altLang="en-US" sz="2800" smtClean="0"/>
              <a:t> the compliance (and therefore the quality) of end products and services; </a:t>
            </a:r>
            <a:r>
              <a:rPr lang="en-US" altLang="en-US" sz="2800" b="1" smtClean="0">
                <a:solidFill>
                  <a:srgbClr val="0000FF"/>
                </a:solidFill>
              </a:rPr>
              <a:t>rather, it certifies that consistent business processes are being applied. </a:t>
            </a:r>
          </a:p>
          <a:p>
            <a:pPr algn="l" rtl="0" eaLnBrk="1" hangingPunct="1">
              <a:lnSpc>
                <a:spcPct val="80000"/>
              </a:lnSpc>
            </a:pPr>
            <a:r>
              <a:rPr lang="en-US" altLang="en-US" sz="2800" smtClean="0"/>
              <a:t>Indeed, </a:t>
            </a:r>
            <a:r>
              <a:rPr lang="en-US" altLang="en-US" sz="2800" b="1" smtClean="0">
                <a:solidFill>
                  <a:srgbClr val="006600"/>
                </a:solidFill>
              </a:rPr>
              <a:t>some companies enter the ISO 9001 certification as a marketing tool</a:t>
            </a:r>
            <a:r>
              <a:rPr lang="ar-SA" altLang="en-US" sz="2800" b="1" smtClean="0">
                <a:solidFill>
                  <a:srgbClr val="006600"/>
                </a:solidFill>
              </a:rPr>
              <a:t>.</a:t>
            </a:r>
            <a:endParaRPr lang="en-US" altLang="en-US" sz="2800" b="1" smtClean="0">
              <a:solidFill>
                <a:srgbClr val="006600"/>
              </a:solidFill>
            </a:endParaRPr>
          </a:p>
        </p:txBody>
      </p:sp>
    </p:spTree>
    <p:extLst>
      <p:ext uri="{BB962C8B-B14F-4D97-AF65-F5344CB8AC3E}">
        <p14:creationId xmlns:p14="http://schemas.microsoft.com/office/powerpoint/2010/main" val="1875806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to="" calcmode="lin" valueType="num">
                                      <p:cBhvr>
                                        <p:cTn id="7" dur="1" fill="hold"/>
                                        <p:tgtEl>
                                          <p:spTgt spid="1003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 to="" calcmode="lin" valueType="num">
                                      <p:cBhvr>
                                        <p:cTn id="12" dur="1" fill="hold"/>
                                        <p:tgtEl>
                                          <p:spTgt spid="1003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 to="" calcmode="lin" valueType="num">
                                      <p:cBhvr>
                                        <p:cTn id="17" dur="1" fill="hold"/>
                                        <p:tgtEl>
                                          <p:spTgt spid="1003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ctrTitle"/>
          </p:nvPr>
        </p:nvSpPr>
        <p:spPr>
          <a:xfrm>
            <a:off x="2051050" y="333375"/>
            <a:ext cx="2447925" cy="796925"/>
          </a:xfrm>
        </p:spPr>
        <p:txBody>
          <a:bodyPr>
            <a:normAutofit fontScale="90000"/>
          </a:bodyPr>
          <a:lstStyle/>
          <a:p>
            <a:pPr eaLnBrk="1" hangingPunct="1">
              <a:defRPr/>
            </a:pPr>
            <a:r>
              <a:rPr lang="en-US" altLang="en-US" sz="4800" smtClean="0"/>
              <a:t>More….</a:t>
            </a:r>
          </a:p>
        </p:txBody>
      </p:sp>
      <p:sp>
        <p:nvSpPr>
          <p:cNvPr id="53253" name="Rectangle 5"/>
          <p:cNvSpPr>
            <a:spLocks noGrp="1" noChangeArrowheads="1"/>
          </p:cNvSpPr>
          <p:nvPr>
            <p:ph type="subTitle" idx="1"/>
          </p:nvPr>
        </p:nvSpPr>
        <p:spPr>
          <a:xfrm>
            <a:off x="611188" y="1196975"/>
            <a:ext cx="8208962" cy="4441825"/>
          </a:xfrm>
        </p:spPr>
        <p:txBody>
          <a:bodyPr/>
          <a:lstStyle/>
          <a:p>
            <a:pPr eaLnBrk="1" hangingPunct="1">
              <a:lnSpc>
                <a:spcPct val="90000"/>
              </a:lnSpc>
              <a:defRPr/>
            </a:pPr>
            <a:r>
              <a:rPr lang="en-US" altLang="en-US" sz="2800" smtClean="0"/>
              <a:t>Solutions are developed to correct the causes and improve the process. Criteria for judging the possible solutions include cost, feasibility, resistance to change, consequences, training, and so forth. Once the solutions have been agreed to by the team, testing and implementation follow. </a:t>
            </a:r>
          </a:p>
          <a:p>
            <a:pPr eaLnBrk="1" hangingPunct="1">
              <a:lnSpc>
                <a:spcPct val="90000"/>
              </a:lnSpc>
              <a:defRPr/>
            </a:pPr>
            <a:r>
              <a:rPr lang="en-US" altLang="en-US" sz="2800" smtClean="0"/>
              <a:t>Diagrams are posted in key locations to stimulate continued reference as similar or new problems arise. The diagrams are revised as solutions are found and improvements are made. </a:t>
            </a:r>
          </a:p>
        </p:txBody>
      </p:sp>
      <p:pic>
        <p:nvPicPr>
          <p:cNvPr id="28676"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9191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4742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a:xfrm>
            <a:off x="2268538" y="333375"/>
            <a:ext cx="2808287" cy="863600"/>
          </a:xfrm>
        </p:spPr>
        <p:txBody>
          <a:bodyPr/>
          <a:lstStyle/>
          <a:p>
            <a:pPr eaLnBrk="1" hangingPunct="1">
              <a:defRPr/>
            </a:pPr>
            <a:r>
              <a:rPr lang="en-US" altLang="en-US" sz="4800" smtClean="0"/>
              <a:t>More….</a:t>
            </a:r>
          </a:p>
        </p:txBody>
      </p:sp>
      <p:sp>
        <p:nvSpPr>
          <p:cNvPr id="55301" name="Rectangle 5"/>
          <p:cNvSpPr>
            <a:spLocks noGrp="1" noChangeArrowheads="1"/>
          </p:cNvSpPr>
          <p:nvPr>
            <p:ph type="subTitle" idx="1"/>
          </p:nvPr>
        </p:nvSpPr>
        <p:spPr>
          <a:xfrm>
            <a:off x="755650" y="1628775"/>
            <a:ext cx="7704138" cy="3960813"/>
          </a:xfrm>
        </p:spPr>
        <p:txBody>
          <a:bodyPr/>
          <a:lstStyle/>
          <a:p>
            <a:pPr eaLnBrk="1" hangingPunct="1">
              <a:defRPr/>
            </a:pPr>
            <a:r>
              <a:rPr lang="en-US" altLang="en-US" smtClean="0"/>
              <a:t>The cause-and-effect diagram has nearly unlimited application in research, manufacturing, marketing, office operations, and so forth. One of its strongest as- sets is the participation and contribution of everyone involved in the brainstorming process. </a:t>
            </a:r>
          </a:p>
        </p:txBody>
      </p:sp>
      <p:pic>
        <p:nvPicPr>
          <p:cNvPr id="29700"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9779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4099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7813"/>
            <a:ext cx="8229600" cy="774700"/>
          </a:xfrm>
        </p:spPr>
        <p:txBody>
          <a:bodyPr/>
          <a:lstStyle/>
          <a:p>
            <a:pPr eaLnBrk="1" hangingPunct="1">
              <a:defRPr/>
            </a:pPr>
            <a:r>
              <a:rPr lang="en-US" altLang="en-US" smtClean="0"/>
              <a:t>The diagrams are useful in </a:t>
            </a:r>
          </a:p>
        </p:txBody>
      </p:sp>
      <p:sp>
        <p:nvSpPr>
          <p:cNvPr id="57347" name="Rectangle 3"/>
          <p:cNvSpPr>
            <a:spLocks noGrp="1" noChangeArrowheads="1"/>
          </p:cNvSpPr>
          <p:nvPr>
            <p:ph type="body" idx="1"/>
          </p:nvPr>
        </p:nvSpPr>
        <p:spPr/>
        <p:txBody>
          <a:bodyPr/>
          <a:lstStyle/>
          <a:p>
            <a:pPr eaLnBrk="1" hangingPunct="1">
              <a:defRPr/>
            </a:pPr>
            <a:r>
              <a:rPr lang="en-US" altLang="en-US" sz="2800" i="1" smtClean="0"/>
              <a:t>Analyzing </a:t>
            </a:r>
            <a:r>
              <a:rPr lang="en-US" altLang="en-US" sz="2800" smtClean="0"/>
              <a:t>actual conditions for the purpose of product or service quality improvement, more efficient use of resources, and reduced costs </a:t>
            </a:r>
            <a:endParaRPr lang="en-US" altLang="en-US" sz="2800" b="1" smtClean="0"/>
          </a:p>
          <a:p>
            <a:pPr eaLnBrk="1" hangingPunct="1">
              <a:defRPr/>
            </a:pPr>
            <a:r>
              <a:rPr lang="en-US" altLang="en-US" sz="2800" i="1" smtClean="0"/>
              <a:t>Elimination </a:t>
            </a:r>
            <a:r>
              <a:rPr lang="en-US" altLang="en-US" sz="2800" smtClean="0"/>
              <a:t>of conditions causing nonconforming product or service and customer complaints </a:t>
            </a:r>
            <a:endParaRPr lang="en-US" altLang="en-US" sz="2800" b="1" smtClean="0"/>
          </a:p>
          <a:p>
            <a:pPr eaLnBrk="1" hangingPunct="1">
              <a:defRPr/>
            </a:pPr>
            <a:r>
              <a:rPr lang="en-US" altLang="en-US" sz="2800" i="1" smtClean="0"/>
              <a:t>Standardization </a:t>
            </a:r>
            <a:r>
              <a:rPr lang="en-US" altLang="en-US" sz="2800" smtClean="0"/>
              <a:t>of existing and proposed operations </a:t>
            </a:r>
            <a:endParaRPr lang="en-US" altLang="en-US" sz="2800" b="1" smtClean="0"/>
          </a:p>
          <a:p>
            <a:pPr eaLnBrk="1" hangingPunct="1">
              <a:defRPr/>
            </a:pPr>
            <a:r>
              <a:rPr lang="en-US" altLang="en-US" sz="2800" i="1" smtClean="0"/>
              <a:t>Education and training </a:t>
            </a:r>
            <a:r>
              <a:rPr lang="en-US" altLang="en-US" sz="2800" smtClean="0"/>
              <a:t>of personnel in decision-making and corrective-action activities </a:t>
            </a:r>
          </a:p>
        </p:txBody>
      </p:sp>
    </p:spTree>
    <p:extLst>
      <p:ext uri="{BB962C8B-B14F-4D97-AF65-F5344CB8AC3E}">
        <p14:creationId xmlns:p14="http://schemas.microsoft.com/office/powerpoint/2010/main" val="40180155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2555875" y="549275"/>
            <a:ext cx="2592388" cy="792163"/>
          </a:xfrm>
        </p:spPr>
        <p:txBody>
          <a:bodyPr>
            <a:normAutofit fontScale="90000"/>
          </a:bodyPr>
          <a:lstStyle/>
          <a:p>
            <a:pPr eaLnBrk="1" hangingPunct="1">
              <a:defRPr/>
            </a:pPr>
            <a:r>
              <a:rPr lang="en-US" altLang="en-US" sz="4800" smtClean="0"/>
              <a:t>More….</a:t>
            </a:r>
          </a:p>
        </p:txBody>
      </p:sp>
      <p:sp>
        <p:nvSpPr>
          <p:cNvPr id="58373" name="Rectangle 5"/>
          <p:cNvSpPr>
            <a:spLocks noGrp="1" noChangeArrowheads="1"/>
          </p:cNvSpPr>
          <p:nvPr>
            <p:ph type="subTitle" idx="1"/>
          </p:nvPr>
        </p:nvSpPr>
        <p:spPr>
          <a:xfrm>
            <a:off x="395288" y="1484313"/>
            <a:ext cx="8353425" cy="4175125"/>
          </a:xfrm>
        </p:spPr>
        <p:txBody>
          <a:bodyPr/>
          <a:lstStyle/>
          <a:p>
            <a:pPr eaLnBrk="1" hangingPunct="1">
              <a:lnSpc>
                <a:spcPct val="90000"/>
              </a:lnSpc>
              <a:defRPr/>
            </a:pPr>
            <a:r>
              <a:rPr lang="en-US" altLang="en-US" smtClean="0"/>
              <a:t>The previous paragraphs have described the </a:t>
            </a:r>
            <a:r>
              <a:rPr lang="en-US" altLang="en-US" i="1" smtClean="0"/>
              <a:t>cause-enumeration </a:t>
            </a:r>
            <a:r>
              <a:rPr lang="en-US" altLang="en-US" smtClean="0"/>
              <a:t>type of C&amp;E diagram, which is the most common type. There are two other types of C&amp;E diagrams that are similar to the cause enumeration. They are the dispersion-analysis and process-analysis types. The only difference among the three methods is the organization and arrangement. </a:t>
            </a:r>
          </a:p>
        </p:txBody>
      </p:sp>
      <p:pic>
        <p:nvPicPr>
          <p:cNvPr id="3174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101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6773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2195513" y="333375"/>
            <a:ext cx="2447925" cy="647700"/>
          </a:xfrm>
        </p:spPr>
        <p:txBody>
          <a:bodyPr>
            <a:normAutofit fontScale="90000"/>
          </a:bodyPr>
          <a:lstStyle/>
          <a:p>
            <a:pPr eaLnBrk="1" hangingPunct="1">
              <a:defRPr/>
            </a:pPr>
            <a:r>
              <a:rPr lang="en-US" altLang="en-US" sz="4800" smtClean="0"/>
              <a:t>More….</a:t>
            </a:r>
          </a:p>
        </p:txBody>
      </p:sp>
      <p:sp>
        <p:nvSpPr>
          <p:cNvPr id="60421" name="Rectangle 5"/>
          <p:cNvSpPr>
            <a:spLocks noGrp="1" noChangeArrowheads="1"/>
          </p:cNvSpPr>
          <p:nvPr>
            <p:ph type="subTitle" idx="1"/>
          </p:nvPr>
        </p:nvSpPr>
        <p:spPr>
          <a:xfrm>
            <a:off x="755650" y="1196975"/>
            <a:ext cx="7704138" cy="4679950"/>
          </a:xfrm>
        </p:spPr>
        <p:txBody>
          <a:bodyPr/>
          <a:lstStyle/>
          <a:p>
            <a:pPr eaLnBrk="1" hangingPunct="1">
              <a:lnSpc>
                <a:spcPct val="90000"/>
              </a:lnSpc>
              <a:defRPr/>
            </a:pPr>
            <a:r>
              <a:rPr lang="en-US" altLang="en-US" smtClean="0"/>
              <a:t>The </a:t>
            </a:r>
            <a:r>
              <a:rPr lang="en-US" altLang="en-US" i="1" smtClean="0"/>
              <a:t>dispersion-analysis </a:t>
            </a:r>
            <a:r>
              <a:rPr lang="en-US" altLang="en-US" smtClean="0"/>
              <a:t>type of C&amp;E diagram looks just like the cause- enumeration type when both are complete. The difference is in the approach to constructing it. For this type, each major branch is filled in completely before starting work on any of the other branches. Also, the objective is to analyze the causes of dispersion or variability. </a:t>
            </a:r>
          </a:p>
        </p:txBody>
      </p:sp>
      <p:pic>
        <p:nvPicPr>
          <p:cNvPr id="3277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0398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1470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339975" y="333375"/>
            <a:ext cx="2665413" cy="792163"/>
          </a:xfrm>
        </p:spPr>
        <p:txBody>
          <a:bodyPr>
            <a:normAutofit fontScale="90000"/>
          </a:bodyPr>
          <a:lstStyle/>
          <a:p>
            <a:pPr eaLnBrk="1" hangingPunct="1">
              <a:defRPr/>
            </a:pPr>
            <a:r>
              <a:rPr lang="en-US" altLang="en-US" sz="4800" smtClean="0"/>
              <a:t>More….</a:t>
            </a:r>
          </a:p>
        </p:txBody>
      </p:sp>
      <p:sp>
        <p:nvSpPr>
          <p:cNvPr id="62468" name="Rectangle 4"/>
          <p:cNvSpPr>
            <a:spLocks noGrp="1" noChangeArrowheads="1"/>
          </p:cNvSpPr>
          <p:nvPr>
            <p:ph type="subTitle" idx="1"/>
          </p:nvPr>
        </p:nvSpPr>
        <p:spPr>
          <a:xfrm>
            <a:off x="684213" y="1268413"/>
            <a:ext cx="8208962" cy="5040312"/>
          </a:xfrm>
        </p:spPr>
        <p:txBody>
          <a:bodyPr/>
          <a:lstStyle/>
          <a:p>
            <a:pPr eaLnBrk="1" hangingPunct="1">
              <a:defRPr/>
            </a:pPr>
            <a:r>
              <a:rPr lang="en-US" altLang="en-US" smtClean="0"/>
              <a:t>The </a:t>
            </a:r>
            <a:r>
              <a:rPr lang="en-US" altLang="en-US" i="1" smtClean="0"/>
              <a:t>process-analysis </a:t>
            </a:r>
            <a:r>
              <a:rPr lang="en-US" altLang="en-US" smtClean="0"/>
              <a:t>type of C&amp;E diagram is the third type, and it does look different from the other two. </a:t>
            </a:r>
            <a:r>
              <a:rPr lang="en-US" altLang="en-US" b="1" smtClean="0"/>
              <a:t>In </a:t>
            </a:r>
            <a:r>
              <a:rPr lang="en-US" altLang="en-US" smtClean="0"/>
              <a:t>order to construct this diagram, it is necessary to write each step of the production process. Steps in the production process such as load, cut, bore, c'sink, chamfer, and unload become the </a:t>
            </a:r>
            <a:r>
              <a:rPr lang="en-US" altLang="en-US" i="1" smtClean="0"/>
              <a:t>major causes,</a:t>
            </a:r>
            <a:r>
              <a:rPr lang="en-US" altLang="en-US" smtClean="0"/>
              <a:t> Minor causes are then connected to the major ones. </a:t>
            </a:r>
          </a:p>
        </p:txBody>
      </p:sp>
      <p:pic>
        <p:nvPicPr>
          <p:cNvPr id="33796" name="Picture 5"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10398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892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a:xfrm>
            <a:off x="1763713" y="333375"/>
            <a:ext cx="7200900" cy="1143000"/>
          </a:xfrm>
        </p:spPr>
        <p:txBody>
          <a:bodyPr/>
          <a:lstStyle/>
          <a:p>
            <a:pPr eaLnBrk="1" hangingPunct="1">
              <a:defRPr/>
            </a:pPr>
            <a:r>
              <a:rPr lang="en-US" altLang="en-US" sz="4000" smtClean="0"/>
              <a:t>Process analysis C&amp;E diagram</a:t>
            </a:r>
          </a:p>
        </p:txBody>
      </p:sp>
      <p:pic>
        <p:nvPicPr>
          <p:cNvPr id="34819" name="Picture 5" descr="C and E diag"/>
          <p:cNvPicPr>
            <a:picLocks noGrp="1" noChangeAspect="1" noChangeArrowheads="1"/>
          </p:cNvPicPr>
          <p:nvPr>
            <p:ph idx="1"/>
          </p:nvPr>
        </p:nvPicPr>
        <p:blipFill>
          <a:blip r:embed="rId2">
            <a:lum bright="30000"/>
            <a:extLst>
              <a:ext uri="{28A0092B-C50C-407E-A947-70E740481C1C}">
                <a14:useLocalDpi xmlns:a14="http://schemas.microsoft.com/office/drawing/2010/main" val="0"/>
              </a:ext>
            </a:extLst>
          </a:blip>
          <a:srcRect/>
          <a:stretch>
            <a:fillRect/>
          </a:stretch>
        </p:blipFill>
        <p:spPr>
          <a:xfrm>
            <a:off x="0" y="1773238"/>
            <a:ext cx="91440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30724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1763713" y="476250"/>
            <a:ext cx="2592387" cy="720725"/>
          </a:xfrm>
        </p:spPr>
        <p:txBody>
          <a:bodyPr>
            <a:normAutofit fontScale="90000"/>
          </a:bodyPr>
          <a:lstStyle/>
          <a:p>
            <a:pPr eaLnBrk="1" hangingPunct="1">
              <a:defRPr/>
            </a:pPr>
            <a:r>
              <a:rPr lang="en-US" altLang="en-US" sz="4800" smtClean="0"/>
              <a:t>More….</a:t>
            </a:r>
          </a:p>
        </p:txBody>
      </p:sp>
      <p:sp>
        <p:nvSpPr>
          <p:cNvPr id="67589" name="Rectangle 5"/>
          <p:cNvSpPr>
            <a:spLocks noGrp="1" noChangeArrowheads="1"/>
          </p:cNvSpPr>
          <p:nvPr>
            <p:ph type="subTitle" idx="1"/>
          </p:nvPr>
        </p:nvSpPr>
        <p:spPr>
          <a:xfrm>
            <a:off x="611188" y="1484313"/>
            <a:ext cx="7993062" cy="4824412"/>
          </a:xfrm>
        </p:spPr>
        <p:txBody>
          <a:bodyPr/>
          <a:lstStyle/>
          <a:p>
            <a:pPr eaLnBrk="1" hangingPunct="1">
              <a:defRPr/>
            </a:pPr>
            <a:r>
              <a:rPr lang="en-US" altLang="en-US" smtClean="0"/>
              <a:t>This C&amp;E diagram </a:t>
            </a:r>
          </a:p>
          <a:p>
            <a:pPr eaLnBrk="1" hangingPunct="1">
              <a:defRPr/>
            </a:pPr>
            <a:r>
              <a:rPr lang="en-US" altLang="en-US" smtClean="0"/>
              <a:t>is for elements within an operation. Other possibilities are operations within a process, an assembly process, a continuous chemical process, and so forth. The advantage of this type of C&amp;E diagram is the ease of construction and its simplicity, since it follows the production sequence. </a:t>
            </a:r>
          </a:p>
        </p:txBody>
      </p:sp>
      <p:pic>
        <p:nvPicPr>
          <p:cNvPr id="35844"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857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6368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a:xfrm>
            <a:off x="2627313" y="333375"/>
            <a:ext cx="5829300" cy="792163"/>
          </a:xfrm>
        </p:spPr>
        <p:txBody>
          <a:bodyPr>
            <a:normAutofit fontScale="90000"/>
          </a:bodyPr>
          <a:lstStyle/>
          <a:p>
            <a:pPr eaLnBrk="1" hangingPunct="1">
              <a:defRPr/>
            </a:pPr>
            <a:r>
              <a:rPr lang="en-US" altLang="en-US" sz="4800" smtClean="0"/>
              <a:t>Check Sheet</a:t>
            </a:r>
          </a:p>
        </p:txBody>
      </p:sp>
      <p:sp>
        <p:nvSpPr>
          <p:cNvPr id="69637" name="Rectangle 5"/>
          <p:cNvSpPr>
            <a:spLocks noGrp="1" noChangeArrowheads="1"/>
          </p:cNvSpPr>
          <p:nvPr>
            <p:ph type="subTitle" idx="1"/>
          </p:nvPr>
        </p:nvSpPr>
        <p:spPr>
          <a:xfrm>
            <a:off x="755650" y="1484313"/>
            <a:ext cx="7488238" cy="4249737"/>
          </a:xfrm>
        </p:spPr>
        <p:txBody>
          <a:bodyPr/>
          <a:lstStyle/>
          <a:p>
            <a:pPr eaLnBrk="1" hangingPunct="1">
              <a:defRPr/>
            </a:pPr>
            <a:r>
              <a:rPr lang="en-US" altLang="en-US" smtClean="0"/>
              <a:t>The main purpose of check sheets is to ensure that the data are collected carefully and accurately by operating personnel for process control and problem solving. Data should be presented in such a form that it can be quickly and easily used and analyzed </a:t>
            </a:r>
          </a:p>
        </p:txBody>
      </p:sp>
      <p:pic>
        <p:nvPicPr>
          <p:cNvPr id="3686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04813"/>
            <a:ext cx="935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7859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ctrTitle"/>
          </p:nvPr>
        </p:nvSpPr>
        <p:spPr>
          <a:xfrm>
            <a:off x="2700338" y="333375"/>
            <a:ext cx="3024187" cy="692150"/>
          </a:xfrm>
        </p:spPr>
        <p:txBody>
          <a:bodyPr>
            <a:normAutofit fontScale="90000"/>
          </a:bodyPr>
          <a:lstStyle/>
          <a:p>
            <a:pPr eaLnBrk="1" hangingPunct="1">
              <a:defRPr/>
            </a:pPr>
            <a:r>
              <a:rPr lang="en-US" altLang="en-US" sz="4800" smtClean="0"/>
              <a:t>More….</a:t>
            </a:r>
          </a:p>
        </p:txBody>
      </p:sp>
      <p:sp>
        <p:nvSpPr>
          <p:cNvPr id="71685" name="Rectangle 5"/>
          <p:cNvSpPr>
            <a:spLocks noGrp="1" noChangeArrowheads="1"/>
          </p:cNvSpPr>
          <p:nvPr>
            <p:ph type="subTitle" idx="1"/>
          </p:nvPr>
        </p:nvSpPr>
        <p:spPr>
          <a:xfrm>
            <a:off x="0" y="981075"/>
            <a:ext cx="9144000" cy="5111750"/>
          </a:xfrm>
        </p:spPr>
        <p:txBody>
          <a:bodyPr/>
          <a:lstStyle/>
          <a:p>
            <a:pPr eaLnBrk="1" hangingPunct="1">
              <a:lnSpc>
                <a:spcPct val="90000"/>
              </a:lnSpc>
              <a:defRPr/>
            </a:pPr>
            <a:r>
              <a:rPr lang="en-US" altLang="en-US" smtClean="0"/>
              <a:t>The form of the check sheet is individualized for each situation and is designed by the project team. Checks are made on a daily and weekly basis, and some checks, such as temperature, are measured. This type of check sheet ensures that a check or test is made. </a:t>
            </a:r>
          </a:p>
          <a:p>
            <a:pPr eaLnBrk="1" hangingPunct="1">
              <a:lnSpc>
                <a:spcPct val="90000"/>
              </a:lnSpc>
              <a:defRPr/>
            </a:pPr>
            <a:r>
              <a:rPr lang="en-US" altLang="en-US" smtClean="0"/>
              <a:t>Data collection for this type of check sheet is frequently accomplished by placing an X in the </a:t>
            </a:r>
          </a:p>
          <a:p>
            <a:pPr eaLnBrk="1" hangingPunct="1">
              <a:lnSpc>
                <a:spcPct val="90000"/>
              </a:lnSpc>
              <a:defRPr/>
            </a:pPr>
            <a:r>
              <a:rPr lang="en-US" altLang="en-US" smtClean="0"/>
              <a:t>appropriate square. In this case, the time has been recorded in order to provide additional information for problem solving. </a:t>
            </a:r>
          </a:p>
        </p:txBody>
      </p:sp>
      <p:pic>
        <p:nvPicPr>
          <p:cNvPr id="3789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9175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89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altLang="en-US" smtClean="0"/>
          </a:p>
        </p:txBody>
      </p:sp>
      <p:sp>
        <p:nvSpPr>
          <p:cNvPr id="102403" name="Rectangle 3"/>
          <p:cNvSpPr>
            <a:spLocks noGrp="1" noChangeArrowheads="1"/>
          </p:cNvSpPr>
          <p:nvPr>
            <p:ph type="body" idx="1"/>
          </p:nvPr>
        </p:nvSpPr>
        <p:spPr/>
        <p:txBody>
          <a:bodyPr/>
          <a:lstStyle/>
          <a:p>
            <a:pPr algn="l" rtl="0" eaLnBrk="1" hangingPunct="1"/>
            <a:r>
              <a:rPr lang="en-US" altLang="en-US" sz="2800" smtClean="0"/>
              <a:t>Although the standards originated in</a:t>
            </a:r>
            <a:r>
              <a:rPr lang="ar-SA" altLang="en-US" sz="2800" smtClean="0"/>
              <a:t> </a:t>
            </a:r>
            <a:r>
              <a:rPr lang="en-US" altLang="en-US" sz="2800" smtClean="0"/>
              <a:t>manufacturing</a:t>
            </a:r>
            <a:r>
              <a:rPr lang="ar-SA" altLang="en-US" sz="2800" smtClean="0"/>
              <a:t>, </a:t>
            </a:r>
            <a:r>
              <a:rPr lang="en-US" altLang="en-US" sz="2800" smtClean="0"/>
              <a:t>they are now employed across a wide range of other types of organizations. </a:t>
            </a:r>
          </a:p>
          <a:p>
            <a:pPr algn="l" rtl="0" eaLnBrk="1" hangingPunct="1"/>
            <a:r>
              <a:rPr lang="en-US" altLang="en-US" sz="2800" b="1" smtClean="0">
                <a:solidFill>
                  <a:srgbClr val="006600"/>
                </a:solidFill>
              </a:rPr>
              <a:t>A "product", in ISO vocabulary, can mean a physical object, or services, or</a:t>
            </a:r>
            <a:r>
              <a:rPr lang="ar-SA" altLang="en-US" sz="2800" b="1" smtClean="0">
                <a:solidFill>
                  <a:srgbClr val="006600"/>
                </a:solidFill>
              </a:rPr>
              <a:t> </a:t>
            </a:r>
            <a:r>
              <a:rPr lang="en-US" altLang="en-US" sz="2800" b="1" smtClean="0">
                <a:solidFill>
                  <a:srgbClr val="006600"/>
                </a:solidFill>
              </a:rPr>
              <a:t>software</a:t>
            </a:r>
            <a:r>
              <a:rPr lang="ar-SA" altLang="en-US" sz="2800" b="1" smtClean="0">
                <a:solidFill>
                  <a:srgbClr val="006600"/>
                </a:solidFill>
              </a:rPr>
              <a:t>. </a:t>
            </a:r>
            <a:endParaRPr lang="en-US" altLang="en-US" sz="2800" b="1" smtClean="0">
              <a:solidFill>
                <a:srgbClr val="006600"/>
              </a:solidFill>
            </a:endParaRPr>
          </a:p>
          <a:p>
            <a:pPr algn="l" rtl="0" eaLnBrk="1" hangingPunct="1"/>
            <a:r>
              <a:rPr lang="en-US" altLang="en-US" sz="2800" smtClean="0"/>
              <a:t>In fact, according to ISO in 2004</a:t>
            </a:r>
            <a:r>
              <a:rPr lang="ar-SA" altLang="en-US" sz="2800" smtClean="0"/>
              <a:t>, </a:t>
            </a:r>
            <a:r>
              <a:rPr lang="ar-SA" altLang="en-US" sz="2800" i="1" smtClean="0"/>
              <a:t>"</a:t>
            </a:r>
            <a:r>
              <a:rPr lang="en-US" altLang="en-US" sz="2800" b="1" i="1" smtClean="0">
                <a:solidFill>
                  <a:srgbClr val="0000FF"/>
                </a:solidFill>
              </a:rPr>
              <a:t>service sectors now account</a:t>
            </a:r>
            <a:r>
              <a:rPr lang="en-US" altLang="en-US" sz="2800" i="1" smtClean="0"/>
              <a:t> by far for the highest number of ISO 9001:2000 certificates - about </a:t>
            </a:r>
            <a:r>
              <a:rPr lang="en-US" altLang="en-US" sz="2800" b="1" i="1" smtClean="0">
                <a:solidFill>
                  <a:srgbClr val="0000FF"/>
                </a:solidFill>
              </a:rPr>
              <a:t>31%</a:t>
            </a:r>
            <a:r>
              <a:rPr lang="en-US" altLang="en-US" sz="2800" i="1" smtClean="0"/>
              <a:t> of the total</a:t>
            </a:r>
            <a:r>
              <a:rPr lang="ar-SA" altLang="en-US" sz="2800" i="1" smtClean="0"/>
              <a:t>."</a:t>
            </a:r>
            <a:endParaRPr lang="ar-SA" altLang="en-US" sz="2800" smtClean="0"/>
          </a:p>
          <a:p>
            <a:pPr eaLnBrk="1" hangingPunct="1"/>
            <a:endParaRPr lang="en-US" altLang="en-US" sz="2800" smtClean="0"/>
          </a:p>
        </p:txBody>
      </p:sp>
    </p:spTree>
    <p:extLst>
      <p:ext uri="{BB962C8B-B14F-4D97-AF65-F5344CB8AC3E}">
        <p14:creationId xmlns:p14="http://schemas.microsoft.com/office/powerpoint/2010/main" val="228472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to="" calcmode="lin" valueType="num">
                                      <p:cBhvr>
                                        <p:cTn id="7" dur="1" fill="hold"/>
                                        <p:tgtEl>
                                          <p:spTgt spid="1024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 to="" calcmode="lin" valueType="num">
                                      <p:cBhvr>
                                        <p:cTn id="12" dur="1" fill="hold"/>
                                        <p:tgtEl>
                                          <p:spTgt spid="1024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 to="" calcmode="lin" valueType="num">
                                      <p:cBhvr>
                                        <p:cTn id="17" dur="1" fill="hold"/>
                                        <p:tgtEl>
                                          <p:spTgt spid="10240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5" name="Rectangle 17"/>
          <p:cNvSpPr>
            <a:spLocks noGrp="1" noChangeArrowheads="1"/>
          </p:cNvSpPr>
          <p:nvPr>
            <p:ph type="title"/>
          </p:nvPr>
        </p:nvSpPr>
        <p:spPr>
          <a:xfrm>
            <a:off x="457200" y="277813"/>
            <a:ext cx="8229600" cy="990600"/>
          </a:xfrm>
        </p:spPr>
        <p:txBody>
          <a:bodyPr/>
          <a:lstStyle/>
          <a:p>
            <a:pPr eaLnBrk="1" hangingPunct="1">
              <a:defRPr/>
            </a:pPr>
            <a:r>
              <a:rPr lang="en-US" altLang="en-US" sz="4000" smtClean="0"/>
              <a:t>Check sheet for paint nonconformities</a:t>
            </a:r>
          </a:p>
        </p:txBody>
      </p:sp>
      <p:pic>
        <p:nvPicPr>
          <p:cNvPr id="38915" name="Picture 16" descr="pai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563" y="1500188"/>
            <a:ext cx="8675687" cy="530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1831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check shee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08175" y="0"/>
            <a:ext cx="53276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54999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title"/>
          </p:nvPr>
        </p:nvSpPr>
        <p:spPr>
          <a:xfrm>
            <a:off x="1258888" y="277813"/>
            <a:ext cx="7427912" cy="1143000"/>
          </a:xfrm>
        </p:spPr>
        <p:txBody>
          <a:bodyPr/>
          <a:lstStyle/>
          <a:p>
            <a:pPr eaLnBrk="1" hangingPunct="1">
              <a:defRPr/>
            </a:pPr>
            <a:r>
              <a:rPr lang="en-US" altLang="en-US" smtClean="0"/>
              <a:t>Check sheet for temperature</a:t>
            </a:r>
          </a:p>
        </p:txBody>
      </p:sp>
      <p:pic>
        <p:nvPicPr>
          <p:cNvPr id="40963" name="Picture 5" descr="te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598613"/>
            <a:ext cx="8424862" cy="513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95066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a:xfrm>
            <a:off x="2484438" y="549275"/>
            <a:ext cx="2806700" cy="868363"/>
          </a:xfrm>
        </p:spPr>
        <p:txBody>
          <a:bodyPr/>
          <a:lstStyle/>
          <a:p>
            <a:pPr eaLnBrk="1" hangingPunct="1">
              <a:defRPr/>
            </a:pPr>
            <a:r>
              <a:rPr lang="en-US" altLang="en-US" sz="4800" smtClean="0"/>
              <a:t>More….</a:t>
            </a:r>
          </a:p>
        </p:txBody>
      </p:sp>
      <p:sp>
        <p:nvSpPr>
          <p:cNvPr id="84997" name="Rectangle 5"/>
          <p:cNvSpPr>
            <a:spLocks noGrp="1" noChangeArrowheads="1"/>
          </p:cNvSpPr>
          <p:nvPr>
            <p:ph type="subTitle" idx="1"/>
          </p:nvPr>
        </p:nvSpPr>
        <p:spPr>
          <a:xfrm>
            <a:off x="755650" y="1412875"/>
            <a:ext cx="7704138" cy="4248150"/>
          </a:xfrm>
        </p:spPr>
        <p:txBody>
          <a:bodyPr/>
          <a:lstStyle/>
          <a:p>
            <a:pPr eaLnBrk="1" hangingPunct="1">
              <a:defRPr/>
            </a:pPr>
            <a:r>
              <a:rPr lang="en-US" altLang="en-US" smtClean="0"/>
              <a:t>Whenever possible, check sheets are also designed to show location. For example, the check sheet for bicycle paint nonconformities could have shown an out- line of a bicycle with small x' s indicating the location of the nonconformities. </a:t>
            </a:r>
          </a:p>
        </p:txBody>
      </p:sp>
      <p:pic>
        <p:nvPicPr>
          <p:cNvPr id="4198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9794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1004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ctrTitle"/>
          </p:nvPr>
        </p:nvSpPr>
        <p:spPr>
          <a:xfrm>
            <a:off x="1908175" y="404813"/>
            <a:ext cx="2376488" cy="692150"/>
          </a:xfrm>
        </p:spPr>
        <p:txBody>
          <a:bodyPr>
            <a:normAutofit fontScale="90000"/>
          </a:bodyPr>
          <a:lstStyle/>
          <a:p>
            <a:pPr eaLnBrk="1" hangingPunct="1">
              <a:defRPr/>
            </a:pPr>
            <a:r>
              <a:rPr lang="en-US" altLang="en-US" sz="4800" smtClean="0"/>
              <a:t>More….</a:t>
            </a:r>
          </a:p>
        </p:txBody>
      </p:sp>
      <p:sp>
        <p:nvSpPr>
          <p:cNvPr id="87045" name="Rectangle 5"/>
          <p:cNvSpPr>
            <a:spLocks noGrp="1" noChangeArrowheads="1"/>
          </p:cNvSpPr>
          <p:nvPr>
            <p:ph type="subTitle" idx="1"/>
          </p:nvPr>
        </p:nvSpPr>
        <p:spPr>
          <a:xfrm>
            <a:off x="395288" y="1268413"/>
            <a:ext cx="8243887" cy="4176712"/>
          </a:xfrm>
        </p:spPr>
        <p:txBody>
          <a:bodyPr/>
          <a:lstStyle/>
          <a:p>
            <a:pPr eaLnBrk="1" hangingPunct="1">
              <a:lnSpc>
                <a:spcPct val="80000"/>
              </a:lnSpc>
              <a:defRPr/>
            </a:pPr>
            <a:r>
              <a:rPr lang="en-US" altLang="en-US" smtClean="0"/>
              <a:t>This check sheet clearly shows that there are quality problems at the upper corners of the mold. What additional information would the reader suggest? </a:t>
            </a:r>
          </a:p>
          <a:p>
            <a:pPr eaLnBrk="1" hangingPunct="1">
              <a:lnSpc>
                <a:spcPct val="80000"/>
              </a:lnSpc>
              <a:defRPr/>
            </a:pPr>
            <a:r>
              <a:rPr lang="en-US" altLang="en-US" smtClean="0"/>
              <a:t>Creativity plays a major role in the design of a check sheet. It should be user friendly and, whenever possible, include information on time and location. </a:t>
            </a:r>
          </a:p>
        </p:txBody>
      </p:sp>
      <p:pic>
        <p:nvPicPr>
          <p:cNvPr id="43012" name="Picture 8"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191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1864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ChangeArrowheads="1"/>
          </p:cNvSpPr>
          <p:nvPr>
            <p:ph type="title"/>
          </p:nvPr>
        </p:nvSpPr>
        <p:spPr/>
        <p:txBody>
          <a:bodyPr>
            <a:normAutofit fontScale="90000"/>
          </a:bodyPr>
          <a:lstStyle/>
          <a:p>
            <a:pPr eaLnBrk="1" hangingPunct="1">
              <a:defRPr/>
            </a:pPr>
            <a:r>
              <a:rPr lang="en-US" altLang="en-US" sz="4000" smtClean="0"/>
              <a:t>Check sheet for plastic mold nonconformities</a:t>
            </a:r>
          </a:p>
        </p:txBody>
      </p:sp>
      <p:pic>
        <p:nvPicPr>
          <p:cNvPr id="44035" name="Picture 5" descr="plastic moul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700213"/>
            <a:ext cx="7704138"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33453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p:nvPr>
        </p:nvSpPr>
        <p:spPr>
          <a:xfrm>
            <a:off x="1908175" y="333375"/>
            <a:ext cx="6403975" cy="792163"/>
          </a:xfrm>
        </p:spPr>
        <p:txBody>
          <a:bodyPr>
            <a:normAutofit fontScale="90000"/>
          </a:bodyPr>
          <a:lstStyle/>
          <a:p>
            <a:pPr eaLnBrk="1" hangingPunct="1">
              <a:defRPr/>
            </a:pPr>
            <a:r>
              <a:rPr lang="en-US" altLang="en-US" sz="4800" smtClean="0"/>
              <a:t>Process Flow Diagram </a:t>
            </a:r>
          </a:p>
        </p:txBody>
      </p:sp>
      <p:sp>
        <p:nvSpPr>
          <p:cNvPr id="94213" name="Rectangle 5"/>
          <p:cNvSpPr>
            <a:spLocks noGrp="1" noChangeArrowheads="1"/>
          </p:cNvSpPr>
          <p:nvPr>
            <p:ph type="subTitle" idx="1"/>
          </p:nvPr>
        </p:nvSpPr>
        <p:spPr>
          <a:xfrm>
            <a:off x="684213" y="1700213"/>
            <a:ext cx="7777162" cy="1752600"/>
          </a:xfrm>
        </p:spPr>
        <p:txBody>
          <a:bodyPr>
            <a:normAutofit fontScale="77500" lnSpcReduction="20000"/>
          </a:bodyPr>
          <a:lstStyle/>
          <a:p>
            <a:pPr eaLnBrk="1" hangingPunct="1">
              <a:lnSpc>
                <a:spcPct val="80000"/>
              </a:lnSpc>
              <a:defRPr/>
            </a:pPr>
            <a:r>
              <a:rPr lang="en-US" altLang="en-US" smtClean="0"/>
              <a:t>For many products and services, it may be useful to construct a flow diagram. It is a schematic diagram that shows the flow of the product or service as it moves through the various processing stations or operations. The diagram makes it easy to visualize the entire system, identify potential trouble spots, and locate control activities. </a:t>
            </a:r>
          </a:p>
        </p:txBody>
      </p:sp>
      <p:pic>
        <p:nvPicPr>
          <p:cNvPr id="45060"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9191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4501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ctrTitle"/>
          </p:nvPr>
        </p:nvSpPr>
        <p:spPr>
          <a:xfrm>
            <a:off x="684213" y="333375"/>
            <a:ext cx="7772400" cy="792163"/>
          </a:xfrm>
        </p:spPr>
        <p:txBody>
          <a:bodyPr>
            <a:normAutofit fontScale="90000"/>
          </a:bodyPr>
          <a:lstStyle/>
          <a:p>
            <a:pPr eaLnBrk="1" hangingPunct="1">
              <a:defRPr/>
            </a:pPr>
            <a:r>
              <a:rPr lang="en-US" altLang="en-US" sz="4800" smtClean="0"/>
              <a:t>More….</a:t>
            </a:r>
          </a:p>
        </p:txBody>
      </p:sp>
      <p:sp>
        <p:nvSpPr>
          <p:cNvPr id="96261" name="Rectangle 5"/>
          <p:cNvSpPr>
            <a:spLocks noGrp="1" noChangeArrowheads="1"/>
          </p:cNvSpPr>
          <p:nvPr>
            <p:ph type="subTitle" idx="1"/>
          </p:nvPr>
        </p:nvSpPr>
        <p:spPr>
          <a:xfrm>
            <a:off x="1258888" y="1484313"/>
            <a:ext cx="6400800" cy="1752600"/>
          </a:xfrm>
        </p:spPr>
        <p:txBody>
          <a:bodyPr>
            <a:normAutofit fontScale="70000" lnSpcReduction="20000"/>
          </a:bodyPr>
          <a:lstStyle/>
          <a:p>
            <a:pPr eaLnBrk="1" hangingPunct="1">
              <a:lnSpc>
                <a:spcPct val="80000"/>
              </a:lnSpc>
              <a:defRPr/>
            </a:pPr>
            <a:r>
              <a:rPr lang="en-US" altLang="en-US" smtClean="0"/>
              <a:t>Standardized symbols are used by industrial engineers; however, they are not necessary for problem solving. The next Figure shows a flow diagram for the order entry activity of a made-to-order company. Enhancements to the diagram are the addition of time to complete an operation and the number of people performing an operation. </a:t>
            </a:r>
          </a:p>
        </p:txBody>
      </p:sp>
      <p:pic>
        <p:nvPicPr>
          <p:cNvPr id="46084"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9794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1330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ctrTitle"/>
          </p:nvPr>
        </p:nvSpPr>
        <p:spPr>
          <a:xfrm>
            <a:off x="2051050" y="188913"/>
            <a:ext cx="2592388" cy="1052512"/>
          </a:xfrm>
        </p:spPr>
        <p:txBody>
          <a:bodyPr/>
          <a:lstStyle/>
          <a:p>
            <a:pPr eaLnBrk="1" hangingPunct="1">
              <a:defRPr/>
            </a:pPr>
            <a:r>
              <a:rPr lang="en-US" altLang="en-US" sz="4800" smtClean="0"/>
              <a:t>More….</a:t>
            </a:r>
          </a:p>
        </p:txBody>
      </p:sp>
      <p:sp>
        <p:nvSpPr>
          <p:cNvPr id="98309" name="Rectangle 5"/>
          <p:cNvSpPr>
            <a:spLocks noGrp="1" noChangeArrowheads="1"/>
          </p:cNvSpPr>
          <p:nvPr>
            <p:ph type="subTitle" idx="1"/>
          </p:nvPr>
        </p:nvSpPr>
        <p:spPr>
          <a:xfrm>
            <a:off x="468313" y="1341438"/>
            <a:ext cx="8280400" cy="1752600"/>
          </a:xfrm>
        </p:spPr>
        <p:txBody>
          <a:bodyPr>
            <a:normAutofit fontScale="70000" lnSpcReduction="20000"/>
          </a:bodyPr>
          <a:lstStyle/>
          <a:p>
            <a:pPr eaLnBrk="1" hangingPunct="1">
              <a:lnSpc>
                <a:spcPct val="80000"/>
              </a:lnSpc>
              <a:defRPr/>
            </a:pPr>
            <a:r>
              <a:rPr lang="en-US" altLang="en-US" smtClean="0"/>
              <a:t>The diagram shows who is the next customer in the process, thereby increasing the understanding of the process. Flow diagrams are best constructed by a team, because it is rare for one individual to understand the entire process. </a:t>
            </a:r>
          </a:p>
          <a:p>
            <a:pPr eaLnBrk="1" hangingPunct="1">
              <a:lnSpc>
                <a:spcPct val="80000"/>
              </a:lnSpc>
              <a:defRPr/>
            </a:pPr>
            <a:r>
              <a:rPr lang="en-US" altLang="en-US" smtClean="0"/>
              <a:t>Improvements to the process can be accomplished by eliminating steps, combining steps, or making frequently occurring steps more efficient. </a:t>
            </a:r>
          </a:p>
        </p:txBody>
      </p:sp>
      <p:pic>
        <p:nvPicPr>
          <p:cNvPr id="4710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917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4583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611188" y="260350"/>
            <a:ext cx="7772400" cy="868363"/>
          </a:xfrm>
        </p:spPr>
        <p:txBody>
          <a:bodyPr/>
          <a:lstStyle/>
          <a:p>
            <a:pPr eaLnBrk="1" hangingPunct="1">
              <a:defRPr/>
            </a:pPr>
            <a:r>
              <a:rPr lang="en-US" altLang="en-US" sz="4800" smtClean="0"/>
              <a:t>Scatter Diagram </a:t>
            </a:r>
          </a:p>
        </p:txBody>
      </p:sp>
      <p:sp>
        <p:nvSpPr>
          <p:cNvPr id="100357" name="Rectangle 5"/>
          <p:cNvSpPr>
            <a:spLocks noGrp="1" noChangeArrowheads="1"/>
          </p:cNvSpPr>
          <p:nvPr>
            <p:ph type="subTitle" idx="1"/>
          </p:nvPr>
        </p:nvSpPr>
        <p:spPr>
          <a:xfrm>
            <a:off x="395288" y="1412875"/>
            <a:ext cx="8353425" cy="1752600"/>
          </a:xfrm>
        </p:spPr>
        <p:txBody>
          <a:bodyPr>
            <a:normAutofit fontScale="70000" lnSpcReduction="20000"/>
          </a:bodyPr>
          <a:lstStyle/>
          <a:p>
            <a:pPr eaLnBrk="1" hangingPunct="1">
              <a:lnSpc>
                <a:spcPct val="80000"/>
              </a:lnSpc>
              <a:defRPr/>
            </a:pPr>
            <a:r>
              <a:rPr lang="en-US" altLang="en-US" smtClean="0"/>
              <a:t>The simplest way to determine if a cause-and-effect relationship exists between two variables is to plot a scatter diagram. The next figure shows the relationship </a:t>
            </a:r>
          </a:p>
          <a:p>
            <a:pPr eaLnBrk="1" hangingPunct="1">
              <a:lnSpc>
                <a:spcPct val="80000"/>
              </a:lnSpc>
              <a:defRPr/>
            </a:pPr>
            <a:r>
              <a:rPr lang="en-US" altLang="en-US" smtClean="0"/>
              <a:t>between automotive speed and gas mileage. The figure shows that as speed in- creases, gas mileage decreases. Automotive speed is plotted on the </a:t>
            </a:r>
            <a:r>
              <a:rPr lang="en-US" altLang="en-US" i="1" smtClean="0"/>
              <a:t>x-axis </a:t>
            </a:r>
            <a:r>
              <a:rPr lang="en-US" altLang="en-US" smtClean="0"/>
              <a:t>and is the independent variable. The independent variable is usually controllable </a:t>
            </a:r>
          </a:p>
        </p:txBody>
      </p:sp>
      <p:pic>
        <p:nvPicPr>
          <p:cNvPr id="48132"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936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56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762000"/>
            <a:ext cx="8001000" cy="762000"/>
          </a:xfrm>
        </p:spPr>
        <p:txBody>
          <a:bodyPr>
            <a:normAutofit fontScale="90000"/>
          </a:bodyPr>
          <a:lstStyle/>
          <a:p>
            <a:pPr eaLnBrk="1" hangingPunct="1"/>
            <a:r>
              <a:rPr lang="en-US" altLang="en-US" sz="4000" b="1" smtClean="0">
                <a:solidFill>
                  <a:srgbClr val="FF0000"/>
                </a:solidFill>
              </a:rPr>
              <a:t>The standard specifies </a:t>
            </a:r>
            <a:r>
              <a:rPr lang="en-US" altLang="en-US" sz="4000" b="1" smtClean="0">
                <a:solidFill>
                  <a:srgbClr val="0000FF"/>
                </a:solidFill>
              </a:rPr>
              <a:t>six</a:t>
            </a:r>
            <a:r>
              <a:rPr lang="en-US" altLang="en-US" sz="4000" b="1" smtClean="0">
                <a:solidFill>
                  <a:srgbClr val="FF0000"/>
                </a:solidFill>
              </a:rPr>
              <a:t> compulsory documents:</a:t>
            </a:r>
          </a:p>
        </p:txBody>
      </p:sp>
      <p:sp>
        <p:nvSpPr>
          <p:cNvPr id="92163" name="Rectangle 3"/>
          <p:cNvSpPr>
            <a:spLocks noGrp="1" noChangeArrowheads="1"/>
          </p:cNvSpPr>
          <p:nvPr>
            <p:ph type="body" idx="1"/>
          </p:nvPr>
        </p:nvSpPr>
        <p:spPr/>
        <p:txBody>
          <a:bodyPr/>
          <a:lstStyle/>
          <a:p>
            <a:pPr marL="533400" indent="-533400" algn="l" rtl="0" eaLnBrk="1" hangingPunct="1">
              <a:lnSpc>
                <a:spcPct val="90000"/>
              </a:lnSpc>
              <a:buFontTx/>
              <a:buAutoNum type="arabicPeriod"/>
            </a:pPr>
            <a:r>
              <a:rPr lang="en-US" altLang="en-US" sz="2800" smtClean="0"/>
              <a:t>Control of Documents (4.2.3)</a:t>
            </a:r>
            <a:endParaRPr lang="ar-SA" altLang="en-US" sz="2800" smtClean="0"/>
          </a:p>
          <a:p>
            <a:pPr marL="533400" indent="-533400" algn="l" rtl="0" eaLnBrk="1" hangingPunct="1">
              <a:lnSpc>
                <a:spcPct val="90000"/>
              </a:lnSpc>
              <a:buFontTx/>
              <a:buAutoNum type="arabicPeriod"/>
            </a:pPr>
            <a:r>
              <a:rPr lang="en-US" altLang="en-US" sz="2800" smtClean="0"/>
              <a:t>Control of Records (4.2.4</a:t>
            </a:r>
            <a:r>
              <a:rPr lang="ar-JO" altLang="en-US" sz="2800" smtClean="0"/>
              <a:t>(</a:t>
            </a:r>
          </a:p>
          <a:p>
            <a:pPr marL="533400" indent="-533400" algn="l" rtl="0" eaLnBrk="1" hangingPunct="1">
              <a:lnSpc>
                <a:spcPct val="90000"/>
              </a:lnSpc>
              <a:buFontTx/>
              <a:buAutoNum type="arabicPeriod"/>
            </a:pPr>
            <a:r>
              <a:rPr lang="en-US" altLang="en-US" sz="2800" smtClean="0"/>
              <a:t>Internal Audits (8.2.2)</a:t>
            </a:r>
            <a:endParaRPr lang="ar-SA" altLang="en-US" sz="2800" smtClean="0"/>
          </a:p>
          <a:p>
            <a:pPr marL="533400" indent="-533400" algn="l" rtl="0" eaLnBrk="1" hangingPunct="1">
              <a:lnSpc>
                <a:spcPct val="90000"/>
              </a:lnSpc>
              <a:buFontTx/>
              <a:buAutoNum type="arabicPeriod"/>
            </a:pPr>
            <a:r>
              <a:rPr lang="en-US" altLang="en-US" sz="2800" smtClean="0"/>
              <a:t>Control of Nonconforming Product / Service (8.3</a:t>
            </a:r>
            <a:r>
              <a:rPr lang="ar-JO" altLang="en-US" sz="2800" smtClean="0"/>
              <a:t>(</a:t>
            </a:r>
            <a:endParaRPr lang="ar-SA" altLang="en-US" sz="2800" smtClean="0"/>
          </a:p>
          <a:p>
            <a:pPr marL="533400" indent="-533400" algn="l" rtl="0" eaLnBrk="1" hangingPunct="1">
              <a:lnSpc>
                <a:spcPct val="90000"/>
              </a:lnSpc>
              <a:buFontTx/>
              <a:buAutoNum type="arabicPeriod"/>
            </a:pPr>
            <a:r>
              <a:rPr lang="en-US" altLang="en-US" sz="2800" smtClean="0"/>
              <a:t>Corrective Action (8.5.2</a:t>
            </a:r>
            <a:r>
              <a:rPr lang="ar-JO" altLang="en-US" sz="2800" smtClean="0"/>
              <a:t>(</a:t>
            </a:r>
            <a:endParaRPr lang="ar-SA" altLang="en-US" sz="2800" smtClean="0"/>
          </a:p>
          <a:p>
            <a:pPr marL="533400" indent="-533400" algn="l" rtl="0" eaLnBrk="1" hangingPunct="1">
              <a:lnSpc>
                <a:spcPct val="90000"/>
              </a:lnSpc>
              <a:buFontTx/>
              <a:buAutoNum type="arabicPeriod"/>
            </a:pPr>
            <a:r>
              <a:rPr lang="en-US" altLang="en-US" sz="2800" smtClean="0"/>
              <a:t>Preventive Action (8.5.3</a:t>
            </a:r>
            <a:r>
              <a:rPr lang="ar-JO" altLang="en-US" sz="2800" smtClean="0"/>
              <a:t>(</a:t>
            </a:r>
            <a:endParaRPr lang="ar-SA" altLang="en-US" sz="2800" smtClean="0"/>
          </a:p>
          <a:p>
            <a:pPr marL="533400" indent="-533400" algn="l" rtl="0" eaLnBrk="1" hangingPunct="1">
              <a:lnSpc>
                <a:spcPct val="90000"/>
              </a:lnSpc>
              <a:buFontTx/>
              <a:buNone/>
            </a:pPr>
            <a:r>
              <a:rPr lang="en-US" altLang="en-US" sz="2800" smtClean="0"/>
              <a:t>In addition to these, ISO 9001:2000 </a:t>
            </a:r>
            <a:r>
              <a:rPr lang="en-US" altLang="en-US" sz="2800" smtClean="0">
                <a:solidFill>
                  <a:srgbClr val="0000FF"/>
                </a:solidFill>
              </a:rPr>
              <a:t>requires a Quality Policy and Quality Manual (which may or may not include the above documents</a:t>
            </a:r>
            <a:r>
              <a:rPr lang="ar-JO" altLang="en-US" sz="2800" smtClean="0">
                <a:solidFill>
                  <a:srgbClr val="0000FF"/>
                </a:solidFill>
              </a:rPr>
              <a:t>(</a:t>
            </a:r>
            <a:r>
              <a:rPr lang="ar-SA" altLang="en-US" sz="2800" smtClean="0">
                <a:solidFill>
                  <a:srgbClr val="0000FF"/>
                </a:solidFill>
              </a:rPr>
              <a:t>.</a:t>
            </a:r>
            <a:endParaRPr lang="en-US" altLang="en-US" sz="2800" smtClean="0">
              <a:solidFill>
                <a:srgbClr val="0000FF"/>
              </a:solidFill>
            </a:endParaRPr>
          </a:p>
        </p:txBody>
      </p:sp>
    </p:spTree>
    <p:extLst>
      <p:ext uri="{BB962C8B-B14F-4D97-AF65-F5344CB8AC3E}">
        <p14:creationId xmlns:p14="http://schemas.microsoft.com/office/powerpoint/2010/main" val="236956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to="" calcmode="lin" valueType="num">
                                      <p:cBhvr>
                                        <p:cTn id="7" dur="1" fill="hold"/>
                                        <p:tgtEl>
                                          <p:spTgt spid="921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 to="" calcmode="lin" valueType="num">
                                      <p:cBhvr>
                                        <p:cTn id="12" dur="1" fill="hold"/>
                                        <p:tgtEl>
                                          <p:spTgt spid="921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 to="" calcmode="lin" valueType="num">
                                      <p:cBhvr>
                                        <p:cTn id="17" dur="1" fill="hold"/>
                                        <p:tgtEl>
                                          <p:spTgt spid="9216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 to="" calcmode="lin" valueType="num">
                                      <p:cBhvr>
                                        <p:cTn id="22" dur="1" fill="hold"/>
                                        <p:tgtEl>
                                          <p:spTgt spid="9216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 to="" calcmode="lin" valueType="num">
                                      <p:cBhvr>
                                        <p:cTn id="27" dur="1" fill="hold"/>
                                        <p:tgtEl>
                                          <p:spTgt spid="9216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 to="" calcmode="lin" valueType="num">
                                      <p:cBhvr>
                                        <p:cTn id="32" dur="1" fill="hold"/>
                                        <p:tgtEl>
                                          <p:spTgt spid="9216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2163">
                                            <p:txEl>
                                              <p:pRg st="6" end="6"/>
                                            </p:txEl>
                                          </p:spTgt>
                                        </p:tgtEl>
                                        <p:attrNameLst>
                                          <p:attrName>style.visibility</p:attrName>
                                        </p:attrNameLst>
                                      </p:cBhvr>
                                      <p:to>
                                        <p:strVal val="visible"/>
                                      </p:to>
                                    </p:set>
                                    <p:anim to="" calcmode="lin" valueType="num">
                                      <p:cBhvr>
                                        <p:cTn id="37" dur="1" fill="hold"/>
                                        <p:tgtEl>
                                          <p:spTgt spid="9216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Rectangle 6"/>
          <p:cNvSpPr>
            <a:spLocks noGrp="1" noChangeArrowheads="1"/>
          </p:cNvSpPr>
          <p:nvPr>
            <p:ph type="title"/>
          </p:nvPr>
        </p:nvSpPr>
        <p:spPr/>
        <p:txBody>
          <a:bodyPr/>
          <a:lstStyle/>
          <a:p>
            <a:pPr eaLnBrk="1" hangingPunct="1">
              <a:defRPr/>
            </a:pPr>
            <a:r>
              <a:rPr lang="en-US" altLang="en-US" smtClean="0"/>
              <a:t>Scatter Diagram</a:t>
            </a:r>
          </a:p>
        </p:txBody>
      </p:sp>
      <p:pic>
        <p:nvPicPr>
          <p:cNvPr id="49155" name="Picture 5" descr="scat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557338"/>
            <a:ext cx="7991475" cy="530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641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990600"/>
            <a:ext cx="8305800" cy="533400"/>
          </a:xfrm>
        </p:spPr>
        <p:txBody>
          <a:bodyPr>
            <a:normAutofit fontScale="90000"/>
          </a:bodyPr>
          <a:lstStyle/>
          <a:p>
            <a:pPr eaLnBrk="1" hangingPunct="1"/>
            <a:r>
              <a:rPr lang="en-US" altLang="en-US" sz="3600" b="1" smtClean="0"/>
              <a:t>Summary of ISO 9001:2000 in </a:t>
            </a:r>
            <a:r>
              <a:rPr lang="en-US" altLang="en-US" sz="3600" b="1" smtClean="0">
                <a:solidFill>
                  <a:srgbClr val="0000FF"/>
                </a:solidFill>
              </a:rPr>
              <a:t>informal</a:t>
            </a:r>
            <a:r>
              <a:rPr lang="en-US" altLang="en-US" sz="3600" b="1" smtClean="0"/>
              <a:t> language</a:t>
            </a:r>
          </a:p>
        </p:txBody>
      </p:sp>
      <p:sp>
        <p:nvSpPr>
          <p:cNvPr id="104451" name="Rectangle 3"/>
          <p:cNvSpPr>
            <a:spLocks noGrp="1" noChangeArrowheads="1"/>
          </p:cNvSpPr>
          <p:nvPr>
            <p:ph type="body" idx="1"/>
          </p:nvPr>
        </p:nvSpPr>
        <p:spPr/>
        <p:txBody>
          <a:bodyPr/>
          <a:lstStyle/>
          <a:p>
            <a:pPr algn="l" rtl="0" eaLnBrk="1" hangingPunct="1"/>
            <a:r>
              <a:rPr lang="en-US" altLang="en-US" smtClean="0"/>
              <a:t>The quality policy is a formal statement from management, closely linked to the business and marketing plan and to customer needs. </a:t>
            </a:r>
          </a:p>
          <a:p>
            <a:pPr algn="l" rtl="0" eaLnBrk="1" hangingPunct="1"/>
            <a:r>
              <a:rPr lang="en-US" altLang="en-US" smtClean="0"/>
              <a:t>The quality policy is understood and followed at all levels and by all employees. </a:t>
            </a:r>
          </a:p>
          <a:p>
            <a:pPr algn="l" rtl="0" eaLnBrk="1" hangingPunct="1"/>
            <a:r>
              <a:rPr lang="en-US" altLang="en-US" smtClean="0"/>
              <a:t>Each employee needs measurable objectives to work towards</a:t>
            </a:r>
            <a:r>
              <a:rPr lang="ar-SA" altLang="en-US" smtClean="0"/>
              <a:t>. </a:t>
            </a:r>
          </a:p>
          <a:p>
            <a:pPr eaLnBrk="1" hangingPunct="1"/>
            <a:endParaRPr lang="en-US" altLang="en-US" smtClean="0"/>
          </a:p>
        </p:txBody>
      </p:sp>
    </p:spTree>
    <p:extLst>
      <p:ext uri="{BB962C8B-B14F-4D97-AF65-F5344CB8AC3E}">
        <p14:creationId xmlns:p14="http://schemas.microsoft.com/office/powerpoint/2010/main" val="1459564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to="" calcmode="lin" valueType="num">
                                      <p:cBhvr>
                                        <p:cTn id="7" dur="1" fill="hold"/>
                                        <p:tgtEl>
                                          <p:spTgt spid="10445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 to="" calcmode="lin" valueType="num">
                                      <p:cBhvr>
                                        <p:cTn id="12" dur="1" fill="hold"/>
                                        <p:tgtEl>
                                          <p:spTgt spid="10445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 to="" calcmode="lin" valueType="num">
                                      <p:cBhvr>
                                        <p:cTn id="17" dur="1" fill="hold"/>
                                        <p:tgtEl>
                                          <p:spTgt spid="10445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altLang="en-US" smtClean="0"/>
          </a:p>
        </p:txBody>
      </p:sp>
      <p:sp>
        <p:nvSpPr>
          <p:cNvPr id="149507" name="Rectangle 3"/>
          <p:cNvSpPr>
            <a:spLocks noGrp="1" noChangeArrowheads="1"/>
          </p:cNvSpPr>
          <p:nvPr>
            <p:ph type="body" idx="1"/>
          </p:nvPr>
        </p:nvSpPr>
        <p:spPr/>
        <p:txBody>
          <a:bodyPr/>
          <a:lstStyle/>
          <a:p>
            <a:pPr algn="l" rtl="0" eaLnBrk="1" hangingPunct="1"/>
            <a:r>
              <a:rPr lang="en-US" altLang="en-US" smtClean="0"/>
              <a:t>Decisions about the quality system are made based on recorded data and the system is regularly audited and evaluated for conformance and effectiveness</a:t>
            </a:r>
            <a:r>
              <a:rPr lang="ar-SA" altLang="en-US" smtClean="0"/>
              <a:t>. </a:t>
            </a:r>
          </a:p>
          <a:p>
            <a:pPr algn="l" rtl="0" eaLnBrk="1" hangingPunct="1"/>
            <a:r>
              <a:rPr lang="en-US" altLang="en-US" smtClean="0"/>
              <a:t>Records should show how and where raw materials and products were processed, to allow products and problems to be traced to the source</a:t>
            </a:r>
            <a:r>
              <a:rPr lang="ar-SA" altLang="en-US" smtClean="0"/>
              <a:t>. </a:t>
            </a:r>
          </a:p>
          <a:p>
            <a:pPr eaLnBrk="1" hangingPunct="1"/>
            <a:endParaRPr lang="en-US" altLang="en-US" smtClean="0"/>
          </a:p>
        </p:txBody>
      </p:sp>
    </p:spTree>
    <p:extLst>
      <p:ext uri="{BB962C8B-B14F-4D97-AF65-F5344CB8AC3E}">
        <p14:creationId xmlns:p14="http://schemas.microsoft.com/office/powerpoint/2010/main" val="198252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to="" calcmode="lin" valueType="num">
                                      <p:cBhvr>
                                        <p:cTn id="7" dur="1" fill="hold"/>
                                        <p:tgtEl>
                                          <p:spTgt spid="1495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 to="" calcmode="lin" valueType="num">
                                      <p:cBhvr>
                                        <p:cTn id="12" dur="1" fill="hold"/>
                                        <p:tgtEl>
                                          <p:spTgt spid="14950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altLang="en-US" smtClean="0"/>
          </a:p>
        </p:txBody>
      </p:sp>
      <p:sp>
        <p:nvSpPr>
          <p:cNvPr id="105475" name="Rectangle 3"/>
          <p:cNvSpPr>
            <a:spLocks noGrp="1" noChangeArrowheads="1"/>
          </p:cNvSpPr>
          <p:nvPr>
            <p:ph type="body" idx="1"/>
          </p:nvPr>
        </p:nvSpPr>
        <p:spPr/>
        <p:txBody>
          <a:bodyPr/>
          <a:lstStyle/>
          <a:p>
            <a:pPr algn="l" rtl="0" eaLnBrk="1" hangingPunct="1"/>
            <a:r>
              <a:rPr lang="en-US" altLang="en-US" sz="2800" b="1" smtClean="0">
                <a:solidFill>
                  <a:srgbClr val="FF0000"/>
                </a:solidFill>
              </a:rPr>
              <a:t>You need a documented procedure</a:t>
            </a:r>
            <a:r>
              <a:rPr lang="en-US" altLang="en-US" sz="2800" smtClean="0"/>
              <a:t> to control quality documents in your company. </a:t>
            </a:r>
          </a:p>
          <a:p>
            <a:pPr algn="l" rtl="0" eaLnBrk="1" hangingPunct="1"/>
            <a:r>
              <a:rPr lang="en-US" altLang="en-US" sz="2800" smtClean="0">
                <a:solidFill>
                  <a:srgbClr val="FF0000"/>
                </a:solidFill>
              </a:rPr>
              <a:t>Everyone must have access to up-to-date documents and be aware of how to use them</a:t>
            </a:r>
            <a:r>
              <a:rPr lang="ar-SA" altLang="en-US" sz="2800" smtClean="0">
                <a:solidFill>
                  <a:srgbClr val="FF0000"/>
                </a:solidFill>
              </a:rPr>
              <a:t>. </a:t>
            </a:r>
          </a:p>
          <a:p>
            <a:pPr algn="l" rtl="0" eaLnBrk="1" hangingPunct="1"/>
            <a:r>
              <a:rPr lang="en-US" altLang="en-US" sz="2800" smtClean="0"/>
              <a:t>To maintain the quality system and produce conforming product, </a:t>
            </a:r>
            <a:r>
              <a:rPr lang="en-US" altLang="en-US" sz="2800" b="1" smtClean="0">
                <a:solidFill>
                  <a:srgbClr val="FF0000"/>
                </a:solidFill>
              </a:rPr>
              <a:t>you need to provide suitable</a:t>
            </a:r>
            <a:r>
              <a:rPr lang="en-US" altLang="en-US" sz="2800" smtClean="0"/>
              <a:t> infrastructure, resources, information, equipment, measuring and monitoring devices, and environmental conditions</a:t>
            </a:r>
            <a:r>
              <a:rPr lang="ar-SA" altLang="en-US" sz="2800" smtClean="0"/>
              <a:t>. </a:t>
            </a:r>
          </a:p>
          <a:p>
            <a:pPr eaLnBrk="1" hangingPunct="1"/>
            <a:endParaRPr lang="en-US" altLang="en-US" sz="2800" smtClean="0"/>
          </a:p>
        </p:txBody>
      </p:sp>
    </p:spTree>
    <p:extLst>
      <p:ext uri="{BB962C8B-B14F-4D97-AF65-F5344CB8AC3E}">
        <p14:creationId xmlns:p14="http://schemas.microsoft.com/office/powerpoint/2010/main" val="1338696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to="" calcmode="lin" valueType="num">
                                      <p:cBhvr>
                                        <p:cTn id="7" dur="1" fill="hold"/>
                                        <p:tgtEl>
                                          <p:spTgt spid="1054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 to="" calcmode="lin" valueType="num">
                                      <p:cBhvr>
                                        <p:cTn id="12" dur="1" fill="hold"/>
                                        <p:tgtEl>
                                          <p:spTgt spid="10547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 to="" calcmode="lin" valueType="num">
                                      <p:cBhvr>
                                        <p:cTn id="17" dur="1" fill="hold"/>
                                        <p:tgtEl>
                                          <p:spTgt spid="10547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en-US" altLang="en-US" smtClean="0"/>
          </a:p>
        </p:txBody>
      </p:sp>
      <p:sp>
        <p:nvSpPr>
          <p:cNvPr id="129027" name="Rectangle 3"/>
          <p:cNvSpPr>
            <a:spLocks noGrp="1" noChangeArrowheads="1"/>
          </p:cNvSpPr>
          <p:nvPr>
            <p:ph type="body" idx="1"/>
          </p:nvPr>
        </p:nvSpPr>
        <p:spPr/>
        <p:txBody>
          <a:bodyPr/>
          <a:lstStyle/>
          <a:p>
            <a:pPr algn="l" rtl="0" eaLnBrk="1" hangingPunct="1"/>
            <a:r>
              <a:rPr lang="en-US" altLang="en-US" sz="2800" b="1" smtClean="0">
                <a:solidFill>
                  <a:srgbClr val="FF0000"/>
                </a:solidFill>
              </a:rPr>
              <a:t>You need to map out all key processes</a:t>
            </a:r>
            <a:r>
              <a:rPr lang="en-US" altLang="en-US" sz="2800" smtClean="0"/>
              <a:t> in your company; control them by monitoring, measurement and analysis; and </a:t>
            </a:r>
            <a:r>
              <a:rPr lang="en-US" altLang="en-US" sz="2800" b="1" smtClean="0">
                <a:solidFill>
                  <a:srgbClr val="FF0000"/>
                </a:solidFill>
              </a:rPr>
              <a:t>ensure that product quality objectives are met. </a:t>
            </a:r>
          </a:p>
          <a:p>
            <a:pPr algn="l" rtl="0" eaLnBrk="1" hangingPunct="1"/>
            <a:r>
              <a:rPr lang="en-US" altLang="en-US" sz="2800" smtClean="0"/>
              <a:t>If you can’t monitor a process by measurement, then </a:t>
            </a:r>
            <a:r>
              <a:rPr lang="en-US" altLang="en-US" sz="2800" b="1" smtClean="0">
                <a:solidFill>
                  <a:srgbClr val="FF0000"/>
                </a:solidFill>
              </a:rPr>
              <a:t>make sure the process is well enough defined</a:t>
            </a:r>
            <a:r>
              <a:rPr lang="en-US" altLang="en-US" sz="2800" smtClean="0"/>
              <a:t> that you can make adjustments if the product does not meet user needs</a:t>
            </a:r>
          </a:p>
        </p:txBody>
      </p:sp>
    </p:spTree>
    <p:extLst>
      <p:ext uri="{BB962C8B-B14F-4D97-AF65-F5344CB8AC3E}">
        <p14:creationId xmlns:p14="http://schemas.microsoft.com/office/powerpoint/2010/main" val="15076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to="" calcmode="lin" valueType="num">
                                      <p:cBhvr>
                                        <p:cTn id="7" dur="1" fill="hold"/>
                                        <p:tgtEl>
                                          <p:spTgt spid="1290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 to="" calcmode="lin" valueType="num">
                                      <p:cBhvr>
                                        <p:cTn id="12" dur="1" fill="hold"/>
                                        <p:tgtEl>
                                          <p:spTgt spid="12902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en-US" altLang="en-US" smtClean="0"/>
          </a:p>
        </p:txBody>
      </p:sp>
      <p:sp>
        <p:nvSpPr>
          <p:cNvPr id="106499" name="Rectangle 3"/>
          <p:cNvSpPr>
            <a:spLocks noGrp="1" noChangeArrowheads="1"/>
          </p:cNvSpPr>
          <p:nvPr>
            <p:ph type="body" idx="1"/>
          </p:nvPr>
        </p:nvSpPr>
        <p:spPr/>
        <p:txBody>
          <a:bodyPr/>
          <a:lstStyle/>
          <a:p>
            <a:pPr algn="l" rtl="0" eaLnBrk="1" hangingPunct="1"/>
            <a:r>
              <a:rPr lang="en-US" altLang="en-US" sz="2800" smtClean="0"/>
              <a:t>For each product your company makes, </a:t>
            </a:r>
            <a:r>
              <a:rPr lang="en-US" altLang="en-US" sz="2800" b="1" smtClean="0">
                <a:solidFill>
                  <a:srgbClr val="FF0000"/>
                </a:solidFill>
              </a:rPr>
              <a:t>you need to establish quality objectives; plan processes; and document and measure results</a:t>
            </a:r>
            <a:r>
              <a:rPr lang="en-US" altLang="en-US" sz="2800" smtClean="0"/>
              <a:t> to use as a tool for improvement. </a:t>
            </a:r>
          </a:p>
          <a:p>
            <a:pPr algn="l" rtl="0" eaLnBrk="1" hangingPunct="1"/>
            <a:r>
              <a:rPr lang="en-US" altLang="en-US" sz="2800" smtClean="0"/>
              <a:t>For each process, </a:t>
            </a:r>
            <a:r>
              <a:rPr lang="en-US" altLang="en-US" sz="2800" b="1" smtClean="0">
                <a:solidFill>
                  <a:srgbClr val="FF0000"/>
                </a:solidFill>
              </a:rPr>
              <a:t>determine what kind of procedural documentation is required</a:t>
            </a:r>
            <a:r>
              <a:rPr lang="en-US" altLang="en-US" sz="2800" smtClean="0"/>
              <a:t> (note: a “product” is hardware, software, services, processed materials, or a combination of these</a:t>
            </a:r>
            <a:r>
              <a:rPr lang="ar-JO" altLang="en-US" sz="2800" smtClean="0"/>
              <a:t>(</a:t>
            </a:r>
            <a:r>
              <a:rPr lang="ar-SA" altLang="en-US" sz="2800" smtClean="0"/>
              <a:t>. </a:t>
            </a:r>
          </a:p>
          <a:p>
            <a:pPr algn="l" rtl="0" eaLnBrk="1" hangingPunct="1"/>
            <a:endParaRPr lang="en-US" altLang="en-US" sz="2800" smtClean="0"/>
          </a:p>
        </p:txBody>
      </p:sp>
    </p:spTree>
    <p:extLst>
      <p:ext uri="{BB962C8B-B14F-4D97-AF65-F5344CB8AC3E}">
        <p14:creationId xmlns:p14="http://schemas.microsoft.com/office/powerpoint/2010/main" val="3128585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to="" calcmode="lin" valueType="num">
                                      <p:cBhvr>
                                        <p:cTn id="7" dur="1" fill="hold"/>
                                        <p:tgtEl>
                                          <p:spTgt spid="1064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 to="" calcmode="lin" valueType="num">
                                      <p:cBhvr>
                                        <p:cTn id="12" dur="1" fill="hold"/>
                                        <p:tgtEl>
                                          <p:spTgt spid="10649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09600"/>
            <a:ext cx="8229600" cy="1143000"/>
          </a:xfrm>
        </p:spPr>
        <p:txBody>
          <a:bodyPr>
            <a:normAutofit fontScale="90000"/>
          </a:bodyPr>
          <a:lstStyle/>
          <a:p>
            <a:pPr eaLnBrk="1" hangingPunct="1"/>
            <a:r>
              <a:rPr lang="en-US" altLang="en-US" sz="4000" i="1" dirty="0" smtClean="0"/>
              <a:t>" ISO" </a:t>
            </a:r>
            <a:r>
              <a:rPr lang="en-US" altLang="en-US" sz="4000" b="1" dirty="0" smtClean="0"/>
              <a:t>International Organization for Standardization</a:t>
            </a:r>
          </a:p>
        </p:txBody>
      </p:sp>
      <p:sp>
        <p:nvSpPr>
          <p:cNvPr id="87043" name="Rectangle 3"/>
          <p:cNvSpPr>
            <a:spLocks noGrp="1" noChangeArrowheads="1"/>
          </p:cNvSpPr>
          <p:nvPr>
            <p:ph type="body" idx="1"/>
          </p:nvPr>
        </p:nvSpPr>
        <p:spPr/>
        <p:txBody>
          <a:bodyPr/>
          <a:lstStyle/>
          <a:p>
            <a:pPr algn="l" rtl="0" eaLnBrk="1" hangingPunct="1">
              <a:lnSpc>
                <a:spcPct val="90000"/>
              </a:lnSpc>
            </a:pPr>
            <a:r>
              <a:rPr lang="en-US" altLang="en-US" sz="2400" b="1" dirty="0" smtClean="0"/>
              <a:t>International Organization for Standardization</a:t>
            </a:r>
            <a:endParaRPr lang="ar-SA" altLang="en-US" sz="2400" b="1" dirty="0" smtClean="0"/>
          </a:p>
          <a:p>
            <a:pPr algn="l" rtl="0" eaLnBrk="1" hangingPunct="1">
              <a:lnSpc>
                <a:spcPct val="90000"/>
              </a:lnSpc>
            </a:pPr>
            <a:r>
              <a:rPr lang="ar-SA" altLang="en-US" sz="2400" dirty="0" smtClean="0"/>
              <a:t>  </a:t>
            </a:r>
            <a:r>
              <a:rPr lang="ar-SA" altLang="en-US" sz="2400" i="1" dirty="0" smtClean="0"/>
              <a:t>"</a:t>
            </a:r>
            <a:r>
              <a:rPr lang="en-US" altLang="en-US" sz="2400" b="1" dirty="0" err="1" smtClean="0"/>
              <a:t>Organisation</a:t>
            </a:r>
            <a:r>
              <a:rPr lang="en-US" altLang="en-US" sz="2400" b="1" dirty="0" smtClean="0"/>
              <a:t> </a:t>
            </a:r>
            <a:r>
              <a:rPr lang="en-US" altLang="en-US" sz="2400" b="1" dirty="0" err="1" smtClean="0"/>
              <a:t>internationale</a:t>
            </a:r>
            <a:r>
              <a:rPr lang="en-US" altLang="en-US" sz="2400" b="1" dirty="0" smtClean="0"/>
              <a:t> de </a:t>
            </a:r>
            <a:r>
              <a:rPr lang="en-US" altLang="en-US" sz="2400" b="1" dirty="0" err="1" smtClean="0"/>
              <a:t>normalisation</a:t>
            </a:r>
            <a:r>
              <a:rPr lang="ar-SA" altLang="en-US" sz="2400" dirty="0" smtClean="0"/>
              <a:t> </a:t>
            </a:r>
            <a:r>
              <a:rPr lang="ar-SA" altLang="en-US" sz="2400" dirty="0" smtClean="0">
                <a:hlinkClick r:id="rId2" tooltip="ISO members.png"/>
              </a:rPr>
              <a:t> </a:t>
            </a:r>
            <a:r>
              <a:rPr lang="ar-SA" altLang="en-US" sz="2400" dirty="0" smtClean="0"/>
              <a:t/>
            </a:r>
            <a:br>
              <a:rPr lang="ar-SA" altLang="en-US" sz="2400" dirty="0" smtClean="0"/>
            </a:br>
            <a:endParaRPr lang="en-US" altLang="en-US" sz="2400" dirty="0" smtClean="0"/>
          </a:p>
          <a:p>
            <a:pPr algn="l" rtl="0" eaLnBrk="1" hangingPunct="1">
              <a:lnSpc>
                <a:spcPct val="90000"/>
              </a:lnSpc>
            </a:pPr>
            <a:r>
              <a:rPr lang="en-US" altLang="en-US" sz="2400" b="1" dirty="0" smtClean="0"/>
              <a:t>Formation</a:t>
            </a:r>
            <a:r>
              <a:rPr lang="ar-SA" altLang="en-US" sz="2400" dirty="0" smtClean="0"/>
              <a:t>23 </a:t>
            </a:r>
            <a:r>
              <a:rPr lang="en-US" altLang="en-US" sz="2400" dirty="0" smtClean="0"/>
              <a:t>February</a:t>
            </a:r>
            <a:r>
              <a:rPr lang="ar-SA" altLang="en-US" sz="2400" dirty="0" smtClean="0"/>
              <a:t> 1947</a:t>
            </a:r>
            <a:endParaRPr lang="en-US" altLang="en-US" sz="2400" dirty="0" smtClean="0"/>
          </a:p>
          <a:p>
            <a:pPr algn="l" rtl="0" eaLnBrk="1" hangingPunct="1">
              <a:lnSpc>
                <a:spcPct val="90000"/>
              </a:lnSpc>
            </a:pPr>
            <a:r>
              <a:rPr lang="en-US" altLang="en-US" sz="2400" b="1" dirty="0" smtClean="0"/>
              <a:t>Type </a:t>
            </a:r>
            <a:r>
              <a:rPr lang="en-US" altLang="en-US" sz="2400" dirty="0" smtClean="0"/>
              <a:t>NGO</a:t>
            </a:r>
          </a:p>
          <a:p>
            <a:pPr algn="l" rtl="0" eaLnBrk="1" hangingPunct="1">
              <a:lnSpc>
                <a:spcPct val="90000"/>
              </a:lnSpc>
            </a:pPr>
            <a:r>
              <a:rPr lang="en-US" altLang="en-US" sz="2400" b="1" dirty="0" smtClean="0"/>
              <a:t>Purpose/focus </a:t>
            </a:r>
            <a:r>
              <a:rPr lang="en-US" altLang="en-US" sz="2400" dirty="0" smtClean="0"/>
              <a:t>International standard</a:t>
            </a:r>
          </a:p>
          <a:p>
            <a:pPr algn="l" rtl="0" eaLnBrk="1" hangingPunct="1">
              <a:lnSpc>
                <a:spcPct val="90000"/>
              </a:lnSpc>
            </a:pPr>
            <a:r>
              <a:rPr lang="en-US" altLang="en-US" sz="2400" b="1" dirty="0" smtClean="0"/>
              <a:t>Headquarters</a:t>
            </a:r>
            <a:r>
              <a:rPr lang="ar-SA" altLang="en-US" sz="2400" dirty="0" smtClean="0"/>
              <a:t>  </a:t>
            </a:r>
            <a:r>
              <a:rPr lang="en-US" altLang="en-US" sz="2400" dirty="0" smtClean="0"/>
              <a:t>Geneva</a:t>
            </a:r>
            <a:r>
              <a:rPr lang="ar-SA" altLang="en-US" sz="2400" dirty="0" smtClean="0"/>
              <a:t>, </a:t>
            </a:r>
            <a:r>
              <a:rPr lang="en-US" altLang="en-US" sz="2400" dirty="0" smtClean="0"/>
              <a:t>Switzerland</a:t>
            </a:r>
          </a:p>
          <a:p>
            <a:pPr algn="l" rtl="0" eaLnBrk="1" hangingPunct="1">
              <a:lnSpc>
                <a:spcPct val="90000"/>
              </a:lnSpc>
            </a:pPr>
            <a:r>
              <a:rPr lang="en-US" altLang="en-US" sz="2400" b="1" dirty="0" smtClean="0"/>
              <a:t>Membership</a:t>
            </a:r>
            <a:r>
              <a:rPr lang="ar-SA" altLang="en-US" sz="2400" dirty="0" smtClean="0"/>
              <a:t>157 </a:t>
            </a:r>
            <a:r>
              <a:rPr lang="en-US" altLang="en-US" sz="2400" dirty="0" smtClean="0"/>
              <a:t>members</a:t>
            </a:r>
          </a:p>
          <a:p>
            <a:pPr algn="l" rtl="0" eaLnBrk="1" hangingPunct="1">
              <a:lnSpc>
                <a:spcPct val="90000"/>
              </a:lnSpc>
            </a:pPr>
            <a:r>
              <a:rPr lang="en-US" altLang="en-US" sz="2400" b="1" dirty="0" smtClean="0"/>
              <a:t>Official languages </a:t>
            </a:r>
            <a:r>
              <a:rPr lang="en-US" altLang="en-US" sz="2400" dirty="0" smtClean="0"/>
              <a:t>English and French</a:t>
            </a:r>
          </a:p>
          <a:p>
            <a:pPr algn="l" rtl="0" eaLnBrk="1" hangingPunct="1">
              <a:lnSpc>
                <a:spcPct val="90000"/>
              </a:lnSpc>
            </a:pPr>
            <a:r>
              <a:rPr lang="en-US" altLang="en-US" sz="2400" b="1" dirty="0" smtClean="0"/>
              <a:t>Website </a:t>
            </a:r>
            <a:r>
              <a:rPr lang="en-US" altLang="en-US" sz="2400" dirty="0" smtClean="0"/>
              <a:t>www.iso.org</a:t>
            </a:r>
            <a:endParaRPr lang="ar-SA" altLang="en-US" sz="2400" dirty="0" smtClean="0"/>
          </a:p>
        </p:txBody>
      </p:sp>
    </p:spTree>
    <p:extLst>
      <p:ext uri="{BB962C8B-B14F-4D97-AF65-F5344CB8AC3E}">
        <p14:creationId xmlns:p14="http://schemas.microsoft.com/office/powerpoint/2010/main" val="155439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to="" calcmode="lin" valueType="num">
                                      <p:cBhvr>
                                        <p:cTn id="7" dur="1" fill="hold"/>
                                        <p:tgtEl>
                                          <p:spTgt spid="870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 to="" calcmode="lin" valueType="num">
                                      <p:cBhvr>
                                        <p:cTn id="12" dur="1" fill="hold"/>
                                        <p:tgtEl>
                                          <p:spTgt spid="870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 to="" calcmode="lin" valueType="num">
                                      <p:cBhvr>
                                        <p:cTn id="17" dur="1" fill="hold"/>
                                        <p:tgtEl>
                                          <p:spTgt spid="870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 to="" calcmode="lin" valueType="num">
                                      <p:cBhvr>
                                        <p:cTn id="22" dur="1" fill="hold"/>
                                        <p:tgtEl>
                                          <p:spTgt spid="8704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 to="" calcmode="lin" valueType="num">
                                      <p:cBhvr>
                                        <p:cTn id="27" dur="1" fill="hold"/>
                                        <p:tgtEl>
                                          <p:spTgt spid="8704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7043">
                                            <p:txEl>
                                              <p:pRg st="5" end="5"/>
                                            </p:txEl>
                                          </p:spTgt>
                                        </p:tgtEl>
                                        <p:attrNameLst>
                                          <p:attrName>style.visibility</p:attrName>
                                        </p:attrNameLst>
                                      </p:cBhvr>
                                      <p:to>
                                        <p:strVal val="visible"/>
                                      </p:to>
                                    </p:set>
                                    <p:anim to="" calcmode="lin" valueType="num">
                                      <p:cBhvr>
                                        <p:cTn id="32" dur="1" fill="hold"/>
                                        <p:tgtEl>
                                          <p:spTgt spid="8704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7043">
                                            <p:txEl>
                                              <p:pRg st="6" end="6"/>
                                            </p:txEl>
                                          </p:spTgt>
                                        </p:tgtEl>
                                        <p:attrNameLst>
                                          <p:attrName>style.visibility</p:attrName>
                                        </p:attrNameLst>
                                      </p:cBhvr>
                                      <p:to>
                                        <p:strVal val="visible"/>
                                      </p:to>
                                    </p:set>
                                    <p:anim to="" calcmode="lin" valueType="num">
                                      <p:cBhvr>
                                        <p:cTn id="37" dur="1" fill="hold"/>
                                        <p:tgtEl>
                                          <p:spTgt spid="87043">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87043">
                                            <p:txEl>
                                              <p:pRg st="7" end="7"/>
                                            </p:txEl>
                                          </p:spTgt>
                                        </p:tgtEl>
                                        <p:attrNameLst>
                                          <p:attrName>style.visibility</p:attrName>
                                        </p:attrNameLst>
                                      </p:cBhvr>
                                      <p:to>
                                        <p:strVal val="visible"/>
                                      </p:to>
                                    </p:set>
                                    <p:anim to="" calcmode="lin" valueType="num">
                                      <p:cBhvr>
                                        <p:cTn id="42" dur="1" fill="hold"/>
                                        <p:tgtEl>
                                          <p:spTgt spid="87043">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87043">
                                            <p:txEl>
                                              <p:pRg st="8" end="8"/>
                                            </p:txEl>
                                          </p:spTgt>
                                        </p:tgtEl>
                                        <p:attrNameLst>
                                          <p:attrName>style.visibility</p:attrName>
                                        </p:attrNameLst>
                                      </p:cBhvr>
                                      <p:to>
                                        <p:strVal val="visible"/>
                                      </p:to>
                                    </p:set>
                                    <p:anim to="" calcmode="lin" valueType="num">
                                      <p:cBhvr>
                                        <p:cTn id="47" dur="1" fill="hold"/>
                                        <p:tgtEl>
                                          <p:spTgt spid="8704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en-US" altLang="en-US" smtClean="0"/>
          </a:p>
        </p:txBody>
      </p:sp>
      <p:sp>
        <p:nvSpPr>
          <p:cNvPr id="71683"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You need to </a:t>
            </a:r>
            <a:r>
              <a:rPr lang="en-US" altLang="en-US" b="1" smtClean="0">
                <a:solidFill>
                  <a:srgbClr val="FF0000"/>
                </a:solidFill>
              </a:rPr>
              <a:t>determine key points where each process requires monitoring and measurement</a:t>
            </a:r>
            <a:r>
              <a:rPr lang="en-US" altLang="en-US" smtClean="0"/>
              <a:t>, and ensure that all monitoring and measuring devices are properly maintained and calibrated</a:t>
            </a:r>
          </a:p>
        </p:txBody>
      </p:sp>
    </p:spTree>
    <p:extLst>
      <p:ext uri="{BB962C8B-B14F-4D97-AF65-F5344CB8AC3E}">
        <p14:creationId xmlns:p14="http://schemas.microsoft.com/office/powerpoint/2010/main" val="250803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altLang="en-US" smtClean="0"/>
          </a:p>
        </p:txBody>
      </p:sp>
      <p:sp>
        <p:nvSpPr>
          <p:cNvPr id="107523"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You need to have </a:t>
            </a:r>
            <a:r>
              <a:rPr lang="en-US" altLang="en-US" b="1" smtClean="0">
                <a:solidFill>
                  <a:srgbClr val="FF0000"/>
                </a:solidFill>
              </a:rPr>
              <a:t>clear requirements for purchased product</a:t>
            </a:r>
            <a:r>
              <a:rPr lang="ar-SA" altLang="en-US" b="1" smtClean="0">
                <a:solidFill>
                  <a:srgbClr val="FF0000"/>
                </a:solidFill>
              </a:rPr>
              <a:t>. </a:t>
            </a:r>
          </a:p>
          <a:p>
            <a:pPr algn="l" rtl="0" eaLnBrk="1" hangingPunct="1"/>
            <a:r>
              <a:rPr lang="en-US" altLang="en-US" smtClean="0"/>
              <a:t>You need </a:t>
            </a:r>
            <a:r>
              <a:rPr lang="en-US" altLang="en-US" b="1" smtClean="0">
                <a:solidFill>
                  <a:srgbClr val="FF0000"/>
                </a:solidFill>
              </a:rPr>
              <a:t>to determine customer requirements and create systems for communicating with customers</a:t>
            </a:r>
            <a:r>
              <a:rPr lang="en-US" altLang="en-US" smtClean="0"/>
              <a:t> about product information, inquiries, contracts, orders, feedback and complaints</a:t>
            </a:r>
            <a:r>
              <a:rPr lang="ar-SA" altLang="en-US" smtClean="0"/>
              <a:t>. </a:t>
            </a:r>
          </a:p>
        </p:txBody>
      </p:sp>
    </p:spTree>
    <p:extLst>
      <p:ext uri="{BB962C8B-B14F-4D97-AF65-F5344CB8AC3E}">
        <p14:creationId xmlns:p14="http://schemas.microsoft.com/office/powerpoint/2010/main" val="3140656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 to="" calcmode="lin" valueType="num">
                                      <p:cBhvr>
                                        <p:cTn id="7" dur="1" fill="hold"/>
                                        <p:tgtEl>
                                          <p:spTgt spid="10752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7523">
                                            <p:txEl>
                                              <p:pRg st="2" end="2"/>
                                            </p:txEl>
                                          </p:spTgt>
                                        </p:tgtEl>
                                        <p:attrNameLst>
                                          <p:attrName>style.visibility</p:attrName>
                                        </p:attrNameLst>
                                      </p:cBhvr>
                                      <p:to>
                                        <p:strVal val="visible"/>
                                      </p:to>
                                    </p:set>
                                    <p:anim to="" calcmode="lin" valueType="num">
                                      <p:cBhvr>
                                        <p:cTn id="12" dur="1" fill="hold"/>
                                        <p:tgtEl>
                                          <p:spTgt spid="10752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US" altLang="en-US" smtClean="0"/>
          </a:p>
        </p:txBody>
      </p:sp>
      <p:sp>
        <p:nvSpPr>
          <p:cNvPr id="151555"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When developing new products, </a:t>
            </a:r>
            <a:r>
              <a:rPr lang="en-US" altLang="en-US" b="1" smtClean="0">
                <a:solidFill>
                  <a:srgbClr val="FF0000"/>
                </a:solidFill>
              </a:rPr>
              <a:t>you need to plan the stages of development, with appropriate testing at each stage. </a:t>
            </a:r>
          </a:p>
          <a:p>
            <a:pPr algn="l" rtl="0" eaLnBrk="1" hangingPunct="1"/>
            <a:r>
              <a:rPr lang="en-US" altLang="en-US" smtClean="0"/>
              <a:t>You need to </a:t>
            </a:r>
            <a:r>
              <a:rPr lang="en-US" altLang="en-US" b="1" smtClean="0">
                <a:solidFill>
                  <a:srgbClr val="FF0000"/>
                </a:solidFill>
              </a:rPr>
              <a:t>test and document whether the product meets design requirements, regulatory requirements and user needs</a:t>
            </a:r>
            <a:r>
              <a:rPr lang="ar-SA" altLang="en-US" smtClean="0"/>
              <a:t>. </a:t>
            </a:r>
            <a:endParaRPr lang="en-US" altLang="en-US" smtClean="0"/>
          </a:p>
          <a:p>
            <a:pPr eaLnBrk="1" hangingPunct="1"/>
            <a:endParaRPr lang="en-US" altLang="en-US" smtClean="0"/>
          </a:p>
        </p:txBody>
      </p:sp>
    </p:spTree>
    <p:extLst>
      <p:ext uri="{BB962C8B-B14F-4D97-AF65-F5344CB8AC3E}">
        <p14:creationId xmlns:p14="http://schemas.microsoft.com/office/powerpoint/2010/main" val="256966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 to="" calcmode="lin" valueType="num">
                                      <p:cBhvr>
                                        <p:cTn id="7" dur="1" fill="hold"/>
                                        <p:tgtEl>
                                          <p:spTgt spid="15155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1555">
                                            <p:txEl>
                                              <p:pRg st="2" end="2"/>
                                            </p:txEl>
                                          </p:spTgt>
                                        </p:tgtEl>
                                        <p:attrNameLst>
                                          <p:attrName>style.visibility</p:attrName>
                                        </p:attrNameLst>
                                      </p:cBhvr>
                                      <p:to>
                                        <p:strVal val="visible"/>
                                      </p:to>
                                    </p:set>
                                    <p:anim to="" calcmode="lin" valueType="num">
                                      <p:cBhvr>
                                        <p:cTn id="12" dur="1" fill="hold"/>
                                        <p:tgtEl>
                                          <p:spTgt spid="1515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US" altLang="en-US" smtClean="0"/>
          </a:p>
        </p:txBody>
      </p:sp>
      <p:sp>
        <p:nvSpPr>
          <p:cNvPr id="93187" name="Rectangle 3"/>
          <p:cNvSpPr>
            <a:spLocks noGrp="1" noChangeArrowheads="1"/>
          </p:cNvSpPr>
          <p:nvPr>
            <p:ph type="body" idx="1"/>
          </p:nvPr>
        </p:nvSpPr>
        <p:spPr/>
        <p:txBody>
          <a:bodyPr/>
          <a:lstStyle/>
          <a:p>
            <a:pPr algn="l" rtl="0" eaLnBrk="1" hangingPunct="1">
              <a:lnSpc>
                <a:spcPct val="90000"/>
              </a:lnSpc>
            </a:pPr>
            <a:r>
              <a:rPr lang="en-US" altLang="en-US" sz="2800" smtClean="0"/>
              <a:t>You need to </a:t>
            </a:r>
            <a:r>
              <a:rPr lang="en-US" altLang="en-US" sz="2800" b="1" smtClean="0">
                <a:solidFill>
                  <a:srgbClr val="FF0000"/>
                </a:solidFill>
              </a:rPr>
              <a:t>regularly review performance</a:t>
            </a:r>
            <a:r>
              <a:rPr lang="en-US" altLang="en-US" sz="2800" smtClean="0"/>
              <a:t> through internal audits and meetings. </a:t>
            </a:r>
          </a:p>
          <a:p>
            <a:pPr algn="l" rtl="0" eaLnBrk="1" hangingPunct="1">
              <a:lnSpc>
                <a:spcPct val="90000"/>
              </a:lnSpc>
            </a:pPr>
            <a:r>
              <a:rPr lang="en-US" altLang="en-US" sz="2800" smtClean="0"/>
              <a:t>Determine whether the </a:t>
            </a:r>
            <a:r>
              <a:rPr lang="en-US" altLang="en-US" sz="2800" b="1" smtClean="0">
                <a:solidFill>
                  <a:srgbClr val="FF0000"/>
                </a:solidFill>
              </a:rPr>
              <a:t>quality system is working</a:t>
            </a:r>
            <a:r>
              <a:rPr lang="en-US" altLang="en-US" sz="2800" smtClean="0"/>
              <a:t> and what improvements can be made. </a:t>
            </a:r>
          </a:p>
          <a:p>
            <a:pPr algn="l" rtl="0" eaLnBrk="1" hangingPunct="1">
              <a:lnSpc>
                <a:spcPct val="90000"/>
              </a:lnSpc>
            </a:pPr>
            <a:r>
              <a:rPr lang="en-US" altLang="en-US" sz="2800" smtClean="0"/>
              <a:t>Deal with </a:t>
            </a:r>
            <a:r>
              <a:rPr lang="en-US" altLang="en-US" sz="2800" b="1" smtClean="0">
                <a:solidFill>
                  <a:srgbClr val="FF0000"/>
                </a:solidFill>
              </a:rPr>
              <a:t>past problems</a:t>
            </a:r>
            <a:r>
              <a:rPr lang="en-US" altLang="en-US" sz="2800" smtClean="0"/>
              <a:t> and </a:t>
            </a:r>
            <a:r>
              <a:rPr lang="en-US" altLang="en-US" sz="2800" b="1" smtClean="0">
                <a:solidFill>
                  <a:srgbClr val="FF0000"/>
                </a:solidFill>
              </a:rPr>
              <a:t>potential problems. </a:t>
            </a:r>
          </a:p>
          <a:p>
            <a:pPr algn="l" rtl="0" eaLnBrk="1" hangingPunct="1">
              <a:lnSpc>
                <a:spcPct val="90000"/>
              </a:lnSpc>
            </a:pPr>
            <a:r>
              <a:rPr lang="en-US" altLang="en-US" sz="2800" b="1" smtClean="0">
                <a:solidFill>
                  <a:srgbClr val="FF0000"/>
                </a:solidFill>
              </a:rPr>
              <a:t>Keep records of these activities and the resulting decisions</a:t>
            </a:r>
            <a:r>
              <a:rPr lang="en-US" altLang="en-US" sz="2800" smtClean="0"/>
              <a:t>, and monitor their effectiveness (note: you need a documented procedure for </a:t>
            </a:r>
            <a:r>
              <a:rPr lang="en-US" altLang="en-US" sz="2800" smtClean="0">
                <a:solidFill>
                  <a:srgbClr val="FF0000"/>
                </a:solidFill>
              </a:rPr>
              <a:t>internal audits</a:t>
            </a:r>
            <a:r>
              <a:rPr lang="ar-JO" altLang="en-US" sz="2800" smtClean="0"/>
              <a:t>(</a:t>
            </a:r>
            <a:r>
              <a:rPr lang="ar-SA" altLang="en-US" sz="2800" smtClean="0"/>
              <a:t>. </a:t>
            </a:r>
          </a:p>
        </p:txBody>
      </p:sp>
    </p:spTree>
    <p:extLst>
      <p:ext uri="{BB962C8B-B14F-4D97-AF65-F5344CB8AC3E}">
        <p14:creationId xmlns:p14="http://schemas.microsoft.com/office/powerpoint/2010/main" val="2834850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to="" calcmode="lin" valueType="num">
                                      <p:cBhvr>
                                        <p:cTn id="7" dur="1" fill="hold"/>
                                        <p:tgtEl>
                                          <p:spTgt spid="931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 to="" calcmode="lin" valueType="num">
                                      <p:cBhvr>
                                        <p:cTn id="12" dur="1" fill="hold"/>
                                        <p:tgtEl>
                                          <p:spTgt spid="9318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to="" calcmode="lin" valueType="num">
                                      <p:cBhvr>
                                        <p:cTn id="17" dur="1" fill="hold"/>
                                        <p:tgtEl>
                                          <p:spTgt spid="9318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 to="" calcmode="lin" valueType="num">
                                      <p:cBhvr>
                                        <p:cTn id="22" dur="1" fill="hold"/>
                                        <p:tgtEl>
                                          <p:spTgt spid="9318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US" altLang="en-US" smtClean="0"/>
          </a:p>
        </p:txBody>
      </p:sp>
      <p:sp>
        <p:nvSpPr>
          <p:cNvPr id="103427" name="Rectangle 3"/>
          <p:cNvSpPr>
            <a:spLocks noGrp="1" noChangeArrowheads="1"/>
          </p:cNvSpPr>
          <p:nvPr>
            <p:ph type="body" idx="1"/>
          </p:nvPr>
        </p:nvSpPr>
        <p:spPr/>
        <p:txBody>
          <a:bodyPr/>
          <a:lstStyle/>
          <a:p>
            <a:pPr algn="l" rtl="0" eaLnBrk="1" hangingPunct="1"/>
            <a:r>
              <a:rPr lang="en-US" altLang="en-US" sz="2800" smtClean="0"/>
              <a:t>You need documented procedures for dealing with </a:t>
            </a:r>
            <a:r>
              <a:rPr lang="en-US" altLang="en-US" sz="2800" b="1" smtClean="0">
                <a:solidFill>
                  <a:srgbClr val="FF0000"/>
                </a:solidFill>
              </a:rPr>
              <a:t>actual and potential non-conformances</a:t>
            </a:r>
            <a:r>
              <a:rPr lang="en-US" altLang="en-US" sz="2800" smtClean="0"/>
              <a:t> (problems involving suppliers or customers, or internal problems). </a:t>
            </a:r>
          </a:p>
          <a:p>
            <a:pPr algn="l" rtl="0" eaLnBrk="1" hangingPunct="1"/>
            <a:r>
              <a:rPr lang="en-US" altLang="en-US" sz="2800" smtClean="0"/>
              <a:t>Make sure </a:t>
            </a:r>
            <a:r>
              <a:rPr lang="en-US" altLang="en-US" sz="2800" b="1" smtClean="0">
                <a:solidFill>
                  <a:srgbClr val="FF0000"/>
                </a:solidFill>
              </a:rPr>
              <a:t>no one uses bad product</a:t>
            </a:r>
            <a:r>
              <a:rPr lang="en-US" altLang="en-US" sz="2800" smtClean="0"/>
              <a:t>, determine what to do with bad product, deal with the root cause of the problem and </a:t>
            </a:r>
            <a:r>
              <a:rPr lang="en-US" altLang="en-US" sz="2800" b="1" smtClean="0">
                <a:solidFill>
                  <a:srgbClr val="FF0000"/>
                </a:solidFill>
              </a:rPr>
              <a:t>keep records</a:t>
            </a:r>
            <a:r>
              <a:rPr lang="en-US" altLang="en-US" sz="2800" smtClean="0"/>
              <a:t> to use as a tool to improve the system</a:t>
            </a:r>
          </a:p>
          <a:p>
            <a:pPr eaLnBrk="1" hangingPunct="1"/>
            <a:endParaRPr lang="en-US" altLang="en-US" sz="2800" smtClean="0"/>
          </a:p>
        </p:txBody>
      </p:sp>
    </p:spTree>
    <p:extLst>
      <p:ext uri="{BB962C8B-B14F-4D97-AF65-F5344CB8AC3E}">
        <p14:creationId xmlns:p14="http://schemas.microsoft.com/office/powerpoint/2010/main" val="2574954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to="" calcmode="lin" valueType="num">
                                      <p:cBhvr>
                                        <p:cTn id="7" dur="1" fill="hold"/>
                                        <p:tgtEl>
                                          <p:spTgt spid="1034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 to="" calcmode="lin" valueType="num">
                                      <p:cBhvr>
                                        <p:cTn id="12" dur="1" fill="hold"/>
                                        <p:tgtEl>
                                          <p:spTgt spid="10342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685800"/>
            <a:ext cx="8229600" cy="1143000"/>
          </a:xfrm>
        </p:spPr>
        <p:txBody>
          <a:bodyPr/>
          <a:lstStyle/>
          <a:p>
            <a:pPr eaLnBrk="1" hangingPunct="1"/>
            <a:r>
              <a:rPr lang="ar-SA" altLang="en-US" b="1" smtClean="0"/>
              <a:t>2000 </a:t>
            </a:r>
            <a:r>
              <a:rPr lang="en-US" altLang="en-US" b="1" smtClean="0"/>
              <a:t>version</a:t>
            </a:r>
          </a:p>
        </p:txBody>
      </p:sp>
      <p:sp>
        <p:nvSpPr>
          <p:cNvPr id="94211" name="Rectangle 3"/>
          <p:cNvSpPr>
            <a:spLocks noGrp="1" noChangeArrowheads="1"/>
          </p:cNvSpPr>
          <p:nvPr>
            <p:ph type="body" idx="1"/>
          </p:nvPr>
        </p:nvSpPr>
        <p:spPr/>
        <p:txBody>
          <a:bodyPr/>
          <a:lstStyle/>
          <a:p>
            <a:pPr algn="l" rtl="0" eaLnBrk="1" hangingPunct="1">
              <a:lnSpc>
                <a:spcPct val="90000"/>
              </a:lnSpc>
            </a:pPr>
            <a:endParaRPr lang="ar-SA" altLang="en-US" sz="2400" b="1" smtClean="0"/>
          </a:p>
          <a:p>
            <a:pPr algn="l" rtl="0" eaLnBrk="1" hangingPunct="1">
              <a:lnSpc>
                <a:spcPct val="90000"/>
              </a:lnSpc>
            </a:pPr>
            <a:r>
              <a:rPr lang="en-US" altLang="en-US" sz="2400" i="1" smtClean="0"/>
              <a:t>ISO 9001:2000</a:t>
            </a:r>
            <a:r>
              <a:rPr lang="ar-SA" altLang="en-US" sz="2400" smtClean="0"/>
              <a:t> </a:t>
            </a:r>
            <a:r>
              <a:rPr lang="en-US" altLang="en-US" sz="2400" smtClean="0"/>
              <a:t>combines the three standards 9001, 9002, and 9003 into one, called 9001. </a:t>
            </a:r>
          </a:p>
          <a:p>
            <a:pPr algn="l" rtl="0" eaLnBrk="1" hangingPunct="1">
              <a:lnSpc>
                <a:spcPct val="90000"/>
              </a:lnSpc>
            </a:pPr>
            <a:r>
              <a:rPr lang="en-US" altLang="en-US" sz="2400" smtClean="0"/>
              <a:t>Design and development procedures are required only if a company does in fact engage in the creation of new products. </a:t>
            </a:r>
          </a:p>
          <a:p>
            <a:pPr algn="l" rtl="0" eaLnBrk="1" hangingPunct="1">
              <a:lnSpc>
                <a:spcPct val="90000"/>
              </a:lnSpc>
            </a:pPr>
            <a:r>
              <a:rPr lang="en-US" altLang="en-US" sz="2400" smtClean="0"/>
              <a:t>The 2000 version sought to make a radical change in thinking by actually placing the concept of process management front and center ("Process management" was the monitoring and optimizing of a company's tasks and activities, instead of just inspecting the final product). </a:t>
            </a:r>
          </a:p>
        </p:txBody>
      </p:sp>
    </p:spTree>
    <p:extLst>
      <p:ext uri="{BB962C8B-B14F-4D97-AF65-F5344CB8AC3E}">
        <p14:creationId xmlns:p14="http://schemas.microsoft.com/office/powerpoint/2010/main" val="1682348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 to="" calcmode="lin" valueType="num">
                                      <p:cBhvr>
                                        <p:cTn id="7" dur="1" fill="hold"/>
                                        <p:tgtEl>
                                          <p:spTgt spid="9421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 to="" calcmode="lin" valueType="num">
                                      <p:cBhvr>
                                        <p:cTn id="12" dur="1" fill="hold"/>
                                        <p:tgtEl>
                                          <p:spTgt spid="9421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4211">
                                            <p:txEl>
                                              <p:pRg st="3" end="3"/>
                                            </p:txEl>
                                          </p:spTgt>
                                        </p:tgtEl>
                                        <p:attrNameLst>
                                          <p:attrName>style.visibility</p:attrName>
                                        </p:attrNameLst>
                                      </p:cBhvr>
                                      <p:to>
                                        <p:strVal val="visible"/>
                                      </p:to>
                                    </p:set>
                                    <p:anim to="" calcmode="lin" valueType="num">
                                      <p:cBhvr>
                                        <p:cTn id="17" dur="1" fill="hold"/>
                                        <p:tgtEl>
                                          <p:spTgt spid="942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en-US" altLang="en-US" smtClean="0"/>
          </a:p>
        </p:txBody>
      </p:sp>
      <p:sp>
        <p:nvSpPr>
          <p:cNvPr id="108547" name="Rectangle 3"/>
          <p:cNvSpPr>
            <a:spLocks noGrp="1" noChangeArrowheads="1"/>
          </p:cNvSpPr>
          <p:nvPr>
            <p:ph type="body" idx="1"/>
          </p:nvPr>
        </p:nvSpPr>
        <p:spPr/>
        <p:txBody>
          <a:bodyPr/>
          <a:lstStyle/>
          <a:p>
            <a:pPr algn="l" rtl="0" eaLnBrk="1" hangingPunct="1">
              <a:lnSpc>
                <a:spcPct val="90000"/>
              </a:lnSpc>
            </a:pPr>
            <a:r>
              <a:rPr lang="en-US" altLang="en-US" sz="2800" smtClean="0"/>
              <a:t>The 2000 version also demands involvement by upper executives, in order to integrate quality into the business system and avoid delegation of quality functions to junior administrators. </a:t>
            </a:r>
          </a:p>
          <a:p>
            <a:pPr algn="l" rtl="0" eaLnBrk="1" hangingPunct="1">
              <a:lnSpc>
                <a:spcPct val="90000"/>
              </a:lnSpc>
            </a:pPr>
            <a:r>
              <a:rPr lang="en-US" altLang="en-US" sz="2800" smtClean="0"/>
              <a:t>Another goal is to improve effectiveness via process performance metrics — numerical measurement of the effectiveness of tasks and activities. </a:t>
            </a:r>
          </a:p>
          <a:p>
            <a:pPr algn="l" rtl="0" eaLnBrk="1" hangingPunct="1">
              <a:lnSpc>
                <a:spcPct val="90000"/>
              </a:lnSpc>
            </a:pPr>
            <a:r>
              <a:rPr lang="en-US" altLang="en-US" sz="2800" smtClean="0"/>
              <a:t>Expectations of continual</a:t>
            </a:r>
            <a:r>
              <a:rPr lang="ar-SA" altLang="en-US" sz="2800" smtClean="0"/>
              <a:t> </a:t>
            </a:r>
            <a:r>
              <a:rPr lang="en-US" altLang="en-US" sz="2800" smtClean="0"/>
              <a:t>process improvement</a:t>
            </a:r>
            <a:r>
              <a:rPr lang="ar-SA" altLang="en-US" sz="2800" smtClean="0"/>
              <a:t> </a:t>
            </a:r>
            <a:r>
              <a:rPr lang="en-US" altLang="en-US" sz="2800" smtClean="0"/>
              <a:t>and tracking customer satisfaction were made explicit</a:t>
            </a:r>
          </a:p>
        </p:txBody>
      </p:sp>
    </p:spTree>
    <p:extLst>
      <p:ext uri="{BB962C8B-B14F-4D97-AF65-F5344CB8AC3E}">
        <p14:creationId xmlns:p14="http://schemas.microsoft.com/office/powerpoint/2010/main" val="179357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to="" calcmode="lin" valueType="num">
                                      <p:cBhvr>
                                        <p:cTn id="7" dur="1" fill="hold"/>
                                        <p:tgtEl>
                                          <p:spTgt spid="1085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 to="" calcmode="lin" valueType="num">
                                      <p:cBhvr>
                                        <p:cTn id="12" dur="1" fill="hold"/>
                                        <p:tgtEl>
                                          <p:spTgt spid="10854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 to="" calcmode="lin" valueType="num">
                                      <p:cBhvr>
                                        <p:cTn id="17" dur="1" fill="hold"/>
                                        <p:tgtEl>
                                          <p:spTgt spid="10854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33400"/>
            <a:ext cx="8229600" cy="1143000"/>
          </a:xfrm>
        </p:spPr>
        <p:txBody>
          <a:bodyPr/>
          <a:lstStyle/>
          <a:p>
            <a:pPr eaLnBrk="1" hangingPunct="1"/>
            <a:r>
              <a:rPr lang="en-US" altLang="en-US" smtClean="0"/>
              <a:t>Future version: 2008</a:t>
            </a:r>
          </a:p>
        </p:txBody>
      </p:sp>
      <p:sp>
        <p:nvSpPr>
          <p:cNvPr id="95235" name="Rectangle 3"/>
          <p:cNvSpPr>
            <a:spLocks noGrp="1" noChangeArrowheads="1"/>
          </p:cNvSpPr>
          <p:nvPr>
            <p:ph type="body" idx="1"/>
          </p:nvPr>
        </p:nvSpPr>
        <p:spPr/>
        <p:txBody>
          <a:bodyPr/>
          <a:lstStyle/>
          <a:p>
            <a:pPr algn="l" rtl="0" eaLnBrk="1" hangingPunct="1">
              <a:lnSpc>
                <a:spcPct val="90000"/>
              </a:lnSpc>
            </a:pPr>
            <a:r>
              <a:rPr lang="en-US" altLang="en-US" smtClean="0"/>
              <a:t>TC 176, the ISO 9001 technical committee, has started its review on the next version of ISO 9001, which will in all likelihood be termed the ISO 9001:2008 standard, assuming its planned release date of 2008 is met. </a:t>
            </a:r>
          </a:p>
          <a:p>
            <a:pPr algn="l" rtl="0" eaLnBrk="1" hangingPunct="1">
              <a:lnSpc>
                <a:spcPct val="90000"/>
              </a:lnSpc>
            </a:pPr>
            <a:r>
              <a:rPr lang="en-US" altLang="en-US" smtClean="0"/>
              <a:t>Early reports are that the standard will not be substantially changed from its 2000 version</a:t>
            </a:r>
            <a:r>
              <a:rPr lang="ar-SA" altLang="en-US" smtClean="0"/>
              <a:t>.</a:t>
            </a:r>
          </a:p>
        </p:txBody>
      </p:sp>
    </p:spTree>
    <p:extLst>
      <p:ext uri="{BB962C8B-B14F-4D97-AF65-F5344CB8AC3E}">
        <p14:creationId xmlns:p14="http://schemas.microsoft.com/office/powerpoint/2010/main" val="71352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to="" calcmode="lin" valueType="num">
                                      <p:cBhvr>
                                        <p:cTn id="7" dur="1" fill="hold"/>
                                        <p:tgtEl>
                                          <p:spTgt spid="952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 to="" calcmode="lin" valueType="num">
                                      <p:cBhvr>
                                        <p:cTn id="12" dur="1" fill="hold"/>
                                        <p:tgtEl>
                                          <p:spTgt spid="9523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en-US" altLang="en-US" smtClean="0"/>
          </a:p>
        </p:txBody>
      </p:sp>
      <p:sp>
        <p:nvSpPr>
          <p:cNvPr id="109571" name="Rectangle 3"/>
          <p:cNvSpPr>
            <a:spLocks noGrp="1" noChangeArrowheads="1"/>
          </p:cNvSpPr>
          <p:nvPr>
            <p:ph type="body" idx="1"/>
          </p:nvPr>
        </p:nvSpPr>
        <p:spPr/>
        <p:txBody>
          <a:bodyPr/>
          <a:lstStyle/>
          <a:p>
            <a:pPr algn="l" rtl="0" eaLnBrk="1" hangingPunct="1"/>
            <a:r>
              <a:rPr lang="en-US" altLang="en-US" sz="2800" smtClean="0"/>
              <a:t>As with the release of previous versions, organizations registered to ISO 9001 will be given a substantial period to transition to the new version of the standard, assuming changes are needed; organizations registered to 9001:1994 had until December of 2003 to undergo upgrade audits</a:t>
            </a:r>
            <a:r>
              <a:rPr lang="ar-SA" altLang="en-US" sz="2800" smtClean="0"/>
              <a:t>.</a:t>
            </a:r>
          </a:p>
          <a:p>
            <a:pPr algn="l" rtl="0" eaLnBrk="1" hangingPunct="1"/>
            <a:r>
              <a:rPr lang="en-US" altLang="en-US" sz="2800" smtClean="0"/>
              <a:t>The forthcoming ISO 9001:2008 international standard is likely to be published by October - November 2008</a:t>
            </a:r>
            <a:r>
              <a:rPr lang="ar-SA" altLang="en-US" sz="2800" smtClean="0"/>
              <a:t>.</a:t>
            </a:r>
            <a:endParaRPr lang="en-US" altLang="en-US" sz="2800" smtClean="0"/>
          </a:p>
        </p:txBody>
      </p:sp>
    </p:spTree>
    <p:extLst>
      <p:ext uri="{BB962C8B-B14F-4D97-AF65-F5344CB8AC3E}">
        <p14:creationId xmlns:p14="http://schemas.microsoft.com/office/powerpoint/2010/main" val="112008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to="" calcmode="lin" valueType="num">
                                      <p:cBhvr>
                                        <p:cTn id="7" dur="1" fill="hold"/>
                                        <p:tgtEl>
                                          <p:spTgt spid="1095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 to="" calcmode="lin" valueType="num">
                                      <p:cBhvr>
                                        <p:cTn id="12" dur="1" fill="hold"/>
                                        <p:tgtEl>
                                          <p:spTgt spid="10957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762000"/>
            <a:ext cx="8229600" cy="1143000"/>
          </a:xfrm>
        </p:spPr>
        <p:txBody>
          <a:bodyPr/>
          <a:lstStyle/>
          <a:p>
            <a:pPr eaLnBrk="1" hangingPunct="1"/>
            <a:r>
              <a:rPr lang="en-US" altLang="en-US" b="1" smtClean="0"/>
              <a:t>Certification</a:t>
            </a:r>
          </a:p>
        </p:txBody>
      </p:sp>
      <p:sp>
        <p:nvSpPr>
          <p:cNvPr id="110595" name="Rectangle 3"/>
          <p:cNvSpPr>
            <a:spLocks noGrp="1" noChangeArrowheads="1"/>
          </p:cNvSpPr>
          <p:nvPr>
            <p:ph type="body" idx="1"/>
          </p:nvPr>
        </p:nvSpPr>
        <p:spPr/>
        <p:txBody>
          <a:bodyPr/>
          <a:lstStyle/>
          <a:p>
            <a:pPr algn="l" rtl="0" eaLnBrk="1" hangingPunct="1">
              <a:lnSpc>
                <a:spcPct val="90000"/>
              </a:lnSpc>
            </a:pPr>
            <a:endParaRPr lang="ar-SA" altLang="en-US" sz="2800" b="1" smtClean="0"/>
          </a:p>
          <a:p>
            <a:pPr algn="l" rtl="0" eaLnBrk="1" hangingPunct="1">
              <a:lnSpc>
                <a:spcPct val="90000"/>
              </a:lnSpc>
            </a:pPr>
            <a:r>
              <a:rPr lang="en-US" altLang="en-US" sz="2800" b="1" smtClean="0">
                <a:solidFill>
                  <a:srgbClr val="FF0000"/>
                </a:solidFill>
              </a:rPr>
              <a:t>ISO</a:t>
            </a:r>
            <a:r>
              <a:rPr lang="ar-SA" altLang="en-US" sz="2800" b="1" smtClean="0">
                <a:solidFill>
                  <a:srgbClr val="FF0000"/>
                </a:solidFill>
              </a:rPr>
              <a:t> </a:t>
            </a:r>
            <a:r>
              <a:rPr lang="en-US" altLang="en-US" sz="2800" b="1" smtClean="0">
                <a:solidFill>
                  <a:srgbClr val="FF0000"/>
                </a:solidFill>
              </a:rPr>
              <a:t>does not itself certify organizations. </a:t>
            </a:r>
          </a:p>
          <a:p>
            <a:pPr algn="l" rtl="0" eaLnBrk="1" hangingPunct="1">
              <a:lnSpc>
                <a:spcPct val="90000"/>
              </a:lnSpc>
            </a:pPr>
            <a:r>
              <a:rPr lang="en-US" altLang="en-US" sz="2800" smtClean="0"/>
              <a:t>Many countries have formed accreditation bodies to authorize certification bodies, which audit organizations applying for ISO 9001 compliance certification. </a:t>
            </a:r>
          </a:p>
          <a:p>
            <a:pPr algn="l" rtl="0" eaLnBrk="1" hangingPunct="1">
              <a:lnSpc>
                <a:spcPct val="90000"/>
              </a:lnSpc>
            </a:pPr>
            <a:r>
              <a:rPr lang="en-US" altLang="en-US" sz="2800" smtClean="0"/>
              <a:t>Although commonly referred to as ISO 9000:2000 certification, the actual standard to which an organization's quality management can be certified is ISO 9001:2000. </a:t>
            </a:r>
          </a:p>
        </p:txBody>
      </p:sp>
    </p:spTree>
    <p:extLst>
      <p:ext uri="{BB962C8B-B14F-4D97-AF65-F5344CB8AC3E}">
        <p14:creationId xmlns:p14="http://schemas.microsoft.com/office/powerpoint/2010/main" val="3900775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to="" calcmode="lin" valueType="num">
                                      <p:cBhvr>
                                        <p:cTn id="7" dur="1" fill="hold"/>
                                        <p:tgtEl>
                                          <p:spTgt spid="11059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0595">
                                            <p:txEl>
                                              <p:pRg st="2" end="2"/>
                                            </p:txEl>
                                          </p:spTgt>
                                        </p:tgtEl>
                                        <p:attrNameLst>
                                          <p:attrName>style.visibility</p:attrName>
                                        </p:attrNameLst>
                                      </p:cBhvr>
                                      <p:to>
                                        <p:strVal val="visible"/>
                                      </p:to>
                                    </p:set>
                                    <p:anim to="" calcmode="lin" valueType="num">
                                      <p:cBhvr>
                                        <p:cTn id="12" dur="1" fill="hold"/>
                                        <p:tgtEl>
                                          <p:spTgt spid="11059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0595">
                                            <p:txEl>
                                              <p:pRg st="3" end="3"/>
                                            </p:txEl>
                                          </p:spTgt>
                                        </p:tgtEl>
                                        <p:attrNameLst>
                                          <p:attrName>style.visibility</p:attrName>
                                        </p:attrNameLst>
                                      </p:cBhvr>
                                      <p:to>
                                        <p:strVal val="visible"/>
                                      </p:to>
                                    </p:set>
                                    <p:anim to="" calcmode="lin" valueType="num">
                                      <p:cBhvr>
                                        <p:cTn id="17" dur="1" fill="hold"/>
                                        <p:tgtEl>
                                          <p:spTgt spid="11059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altLang="en-US" smtClean="0"/>
          </a:p>
        </p:txBody>
      </p:sp>
      <p:sp>
        <p:nvSpPr>
          <p:cNvPr id="98307" name="Rectangle 3"/>
          <p:cNvSpPr>
            <a:spLocks noGrp="1" noChangeArrowheads="1"/>
          </p:cNvSpPr>
          <p:nvPr>
            <p:ph type="body" idx="1"/>
          </p:nvPr>
        </p:nvSpPr>
        <p:spPr/>
        <p:txBody>
          <a:bodyPr/>
          <a:lstStyle/>
          <a:p>
            <a:pPr algn="l" rtl="0" eaLnBrk="1" hangingPunct="1">
              <a:lnSpc>
                <a:spcPct val="90000"/>
              </a:lnSpc>
            </a:pPr>
            <a:r>
              <a:rPr lang="en-US" altLang="en-US" sz="2800" smtClean="0"/>
              <a:t>The</a:t>
            </a:r>
            <a:r>
              <a:rPr lang="ar-SA" altLang="en-US" sz="2800" smtClean="0"/>
              <a:t> </a:t>
            </a:r>
            <a:r>
              <a:rPr lang="en-US" altLang="en-US" sz="2800" b="1" smtClean="0"/>
              <a:t>International Organization for Standardization</a:t>
            </a:r>
            <a:r>
              <a:rPr lang="ar-SA" altLang="en-US" sz="2800" smtClean="0"/>
              <a:t> (</a:t>
            </a:r>
            <a:r>
              <a:rPr lang="en-US" altLang="en-US" sz="2800" i="1" smtClean="0"/>
              <a:t>Organisation internationale de normalisation</a:t>
            </a:r>
            <a:r>
              <a:rPr lang="ar-SA" altLang="en-US" sz="2800" b="1" smtClean="0">
                <a:solidFill>
                  <a:srgbClr val="FF0000"/>
                </a:solidFill>
              </a:rPr>
              <a:t>), </a:t>
            </a:r>
            <a:r>
              <a:rPr lang="en-US" altLang="en-US" sz="2800" b="1" smtClean="0">
                <a:solidFill>
                  <a:srgbClr val="FF0000"/>
                </a:solidFill>
              </a:rPr>
              <a:t>widely known as</a:t>
            </a:r>
            <a:r>
              <a:rPr lang="ar-SA" altLang="en-US" sz="2800" b="1" smtClean="0">
                <a:solidFill>
                  <a:srgbClr val="FF0000"/>
                </a:solidFill>
              </a:rPr>
              <a:t> </a:t>
            </a:r>
            <a:r>
              <a:rPr lang="en-US" altLang="en-US" sz="2800" b="1" smtClean="0">
                <a:solidFill>
                  <a:srgbClr val="FF0000"/>
                </a:solidFill>
              </a:rPr>
              <a:t>ISO)</a:t>
            </a:r>
            <a:r>
              <a:rPr lang="ar-SA" altLang="en-US" sz="2800" b="1" smtClean="0">
                <a:solidFill>
                  <a:srgbClr val="FF0000"/>
                </a:solidFill>
              </a:rPr>
              <a:t> </a:t>
            </a:r>
            <a:endParaRPr lang="ar-JO" altLang="en-US" sz="2800" b="1" smtClean="0">
              <a:solidFill>
                <a:srgbClr val="FF0000"/>
              </a:solidFill>
            </a:endParaRPr>
          </a:p>
          <a:p>
            <a:pPr algn="l" rtl="0" eaLnBrk="1" hangingPunct="1">
              <a:lnSpc>
                <a:spcPct val="90000"/>
              </a:lnSpc>
            </a:pPr>
            <a:r>
              <a:rPr lang="en-US" altLang="en-US" sz="2800" smtClean="0"/>
              <a:t>Pronounced</a:t>
            </a:r>
            <a:r>
              <a:rPr lang="ar-JO" altLang="en-US" sz="2800" smtClean="0"/>
              <a:t> </a:t>
            </a:r>
            <a:r>
              <a:rPr lang="en-US" altLang="en-US" sz="2800" smtClean="0">
                <a:solidFill>
                  <a:srgbClr val="0000FF"/>
                </a:solidFill>
                <a:hlinkClick r:id="rId2" tooltip="Help:IPA for English"/>
              </a:rPr>
              <a:t>ɑɪsəʊ</a:t>
            </a:r>
            <a:endParaRPr lang="ar-JO" altLang="en-US" sz="2800" smtClean="0">
              <a:solidFill>
                <a:srgbClr val="0000FF"/>
              </a:solidFill>
            </a:endParaRPr>
          </a:p>
          <a:p>
            <a:pPr algn="l" rtl="0" eaLnBrk="1" hangingPunct="1">
              <a:lnSpc>
                <a:spcPct val="90000"/>
              </a:lnSpc>
            </a:pPr>
            <a:r>
              <a:rPr lang="en-US" altLang="en-US" sz="2800" smtClean="0"/>
              <a:t>Is an</a:t>
            </a:r>
            <a:r>
              <a:rPr lang="ar-SA" altLang="en-US" sz="2800" smtClean="0"/>
              <a:t> </a:t>
            </a:r>
            <a:r>
              <a:rPr lang="en-US" altLang="en-US" sz="2800" smtClean="0"/>
              <a:t>international-standard</a:t>
            </a:r>
            <a:r>
              <a:rPr lang="ar-SA" altLang="en-US" sz="2800" smtClean="0"/>
              <a:t>-</a:t>
            </a:r>
            <a:r>
              <a:rPr lang="en-US" altLang="en-US" sz="2800" smtClean="0"/>
              <a:t>setting body composed of representatives from various national</a:t>
            </a:r>
            <a:r>
              <a:rPr lang="ar-SA" altLang="en-US" sz="2800" smtClean="0"/>
              <a:t> </a:t>
            </a:r>
            <a:r>
              <a:rPr lang="en-US" altLang="en-US" sz="2800" smtClean="0"/>
              <a:t>standards organizations</a:t>
            </a:r>
            <a:r>
              <a:rPr lang="ar-SA" altLang="en-US" sz="2800" smtClean="0"/>
              <a:t>. </a:t>
            </a:r>
            <a:endParaRPr lang="en-US" altLang="en-US" sz="2800" smtClean="0"/>
          </a:p>
          <a:p>
            <a:pPr algn="l" rtl="0" eaLnBrk="1" hangingPunct="1">
              <a:lnSpc>
                <a:spcPct val="90000"/>
              </a:lnSpc>
            </a:pPr>
            <a:r>
              <a:rPr lang="en-US" altLang="en-US" sz="2800" smtClean="0"/>
              <a:t>Founded on</a:t>
            </a:r>
            <a:r>
              <a:rPr lang="ar-SA" altLang="en-US" sz="2800" smtClean="0"/>
              <a:t> 23 </a:t>
            </a:r>
            <a:r>
              <a:rPr lang="en-US" altLang="en-US" sz="2800" smtClean="0"/>
              <a:t>February</a:t>
            </a:r>
            <a:r>
              <a:rPr lang="ar-SA" altLang="en-US" sz="2800" smtClean="0"/>
              <a:t> 1947, </a:t>
            </a:r>
            <a:r>
              <a:rPr lang="en-US" altLang="en-US" sz="2800" smtClean="0"/>
              <a:t>the organization promulgates world-wide proprietary industrial and commercial</a:t>
            </a:r>
            <a:r>
              <a:rPr lang="ar-SA" altLang="en-US" sz="2800" smtClean="0"/>
              <a:t> </a:t>
            </a:r>
            <a:r>
              <a:rPr lang="en-US" altLang="en-US" sz="2800" smtClean="0"/>
              <a:t>standards</a:t>
            </a:r>
            <a:endParaRPr lang="ar-JO" altLang="en-US" sz="2800" smtClean="0"/>
          </a:p>
        </p:txBody>
      </p:sp>
    </p:spTree>
    <p:extLst>
      <p:ext uri="{BB962C8B-B14F-4D97-AF65-F5344CB8AC3E}">
        <p14:creationId xmlns:p14="http://schemas.microsoft.com/office/powerpoint/2010/main" val="692484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to="" calcmode="lin" valueType="num">
                                      <p:cBhvr>
                                        <p:cTn id="7" dur="1" fill="hold"/>
                                        <p:tgtEl>
                                          <p:spTgt spid="983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 to="" calcmode="lin" valueType="num">
                                      <p:cBhvr>
                                        <p:cTn id="12" dur="1" fill="hold"/>
                                        <p:tgtEl>
                                          <p:spTgt spid="9830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 to="" calcmode="lin" valueType="num">
                                      <p:cBhvr>
                                        <p:cTn id="17" dur="1" fill="hold"/>
                                        <p:tgtEl>
                                          <p:spTgt spid="9830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 to="" calcmode="lin" valueType="num">
                                      <p:cBhvr>
                                        <p:cTn id="22" dur="1" fill="hold"/>
                                        <p:tgtEl>
                                          <p:spTgt spid="9830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endParaRPr lang="en-US" altLang="en-US" smtClean="0"/>
          </a:p>
        </p:txBody>
      </p:sp>
      <p:sp>
        <p:nvSpPr>
          <p:cNvPr id="124931" name="Rectangle 3"/>
          <p:cNvSpPr>
            <a:spLocks noGrp="1" noChangeArrowheads="1"/>
          </p:cNvSpPr>
          <p:nvPr>
            <p:ph type="body" idx="1"/>
          </p:nvPr>
        </p:nvSpPr>
        <p:spPr/>
        <p:txBody>
          <a:bodyPr/>
          <a:lstStyle/>
          <a:p>
            <a:pPr algn="l" rtl="0" eaLnBrk="1" hangingPunct="1"/>
            <a:r>
              <a:rPr lang="en-US" altLang="en-US" smtClean="0"/>
              <a:t>Both the accreditation bodies and the certification bodies charge fees for their services. </a:t>
            </a:r>
          </a:p>
          <a:p>
            <a:pPr algn="l" rtl="0" eaLnBrk="1" hangingPunct="1"/>
            <a:r>
              <a:rPr lang="en-US" altLang="en-US" smtClean="0"/>
              <a:t>The various accreditation bodies have mutual agreements with each other to ensure that certificates issued by one of the</a:t>
            </a:r>
            <a:r>
              <a:rPr lang="ar-SA" altLang="en-US" smtClean="0"/>
              <a:t> </a:t>
            </a:r>
            <a:r>
              <a:rPr lang="en-US" altLang="en-US" smtClean="0"/>
              <a:t>Accredited Certification Bodies</a:t>
            </a:r>
            <a:r>
              <a:rPr lang="ar-SA" altLang="en-US" smtClean="0"/>
              <a:t> (</a:t>
            </a:r>
            <a:r>
              <a:rPr lang="en-US" altLang="en-US" smtClean="0"/>
              <a:t>CB) are accepted world-wide</a:t>
            </a:r>
            <a:r>
              <a:rPr lang="ar-SA" altLang="en-US" smtClean="0"/>
              <a:t>.</a:t>
            </a:r>
            <a:endParaRPr lang="en-US" altLang="en-US" smtClean="0"/>
          </a:p>
        </p:txBody>
      </p:sp>
    </p:spTree>
    <p:extLst>
      <p:ext uri="{BB962C8B-B14F-4D97-AF65-F5344CB8AC3E}">
        <p14:creationId xmlns:p14="http://schemas.microsoft.com/office/powerpoint/2010/main" val="254433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to="" calcmode="lin" valueType="num">
                                      <p:cBhvr>
                                        <p:cTn id="7" dur="1" fill="hold"/>
                                        <p:tgtEl>
                                          <p:spTgt spid="1249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 to="" calcmode="lin" valueType="num">
                                      <p:cBhvr>
                                        <p:cTn id="12" dur="1" fill="hold"/>
                                        <p:tgtEl>
                                          <p:spTgt spid="12493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altLang="en-US" smtClean="0"/>
          </a:p>
        </p:txBody>
      </p:sp>
      <p:sp>
        <p:nvSpPr>
          <p:cNvPr id="111619" name="Rectangle 3"/>
          <p:cNvSpPr>
            <a:spLocks noGrp="1" noChangeArrowheads="1"/>
          </p:cNvSpPr>
          <p:nvPr>
            <p:ph type="body" idx="1"/>
          </p:nvPr>
        </p:nvSpPr>
        <p:spPr/>
        <p:txBody>
          <a:bodyPr/>
          <a:lstStyle/>
          <a:p>
            <a:pPr algn="l" rtl="0" eaLnBrk="1" hangingPunct="1">
              <a:lnSpc>
                <a:spcPct val="80000"/>
              </a:lnSpc>
            </a:pPr>
            <a:r>
              <a:rPr lang="en-US" altLang="en-US" sz="2800" smtClean="0"/>
              <a:t>The applying organization is assessed based on an extensive sample of its sites, functions, products, services and processes; a list of problems ("action requests" or "non-compliances") is made known to the management. </a:t>
            </a:r>
          </a:p>
          <a:p>
            <a:pPr algn="l" rtl="0" eaLnBrk="1" hangingPunct="1">
              <a:lnSpc>
                <a:spcPct val="80000"/>
              </a:lnSpc>
            </a:pPr>
            <a:r>
              <a:rPr lang="en-US" altLang="en-US" sz="2800" smtClean="0"/>
              <a:t>If there are no major problems on this list, the certification body will issue an ISO 9001 certificate for each geographical site it has visited, once it receives a satisfactory improvement plan from the management showing how any problems will be resolved</a:t>
            </a:r>
            <a:r>
              <a:rPr lang="ar-SA" altLang="en-US" sz="2800" smtClean="0"/>
              <a:t>.</a:t>
            </a:r>
          </a:p>
        </p:txBody>
      </p:sp>
    </p:spTree>
    <p:extLst>
      <p:ext uri="{BB962C8B-B14F-4D97-AF65-F5344CB8AC3E}">
        <p14:creationId xmlns:p14="http://schemas.microsoft.com/office/powerpoint/2010/main" val="282312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to="" calcmode="lin" valueType="num">
                                      <p:cBhvr>
                                        <p:cTn id="7" dur="1" fill="hold"/>
                                        <p:tgtEl>
                                          <p:spTgt spid="1116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 to="" calcmode="lin" valueType="num">
                                      <p:cBhvr>
                                        <p:cTn id="12" dur="1" fill="hold"/>
                                        <p:tgtEl>
                                          <p:spTgt spid="11161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en-US" altLang="en-US" smtClean="0"/>
          </a:p>
        </p:txBody>
      </p:sp>
      <p:sp>
        <p:nvSpPr>
          <p:cNvPr id="125955" name="Rectangle 3"/>
          <p:cNvSpPr>
            <a:spLocks noGrp="1" noChangeArrowheads="1"/>
          </p:cNvSpPr>
          <p:nvPr>
            <p:ph type="body" idx="1"/>
          </p:nvPr>
        </p:nvSpPr>
        <p:spPr/>
        <p:txBody>
          <a:bodyPr/>
          <a:lstStyle/>
          <a:p>
            <a:pPr algn="l" rtl="0" eaLnBrk="1" hangingPunct="1"/>
            <a:r>
              <a:rPr lang="en-US" altLang="en-US" smtClean="0"/>
              <a:t>An ISO certificate is not a once-and-for-all award, but must be renewed at regular intervals recommended by the certification body, usually around three years. </a:t>
            </a:r>
          </a:p>
          <a:p>
            <a:pPr algn="l" rtl="0" eaLnBrk="1" hangingPunct="1"/>
            <a:r>
              <a:rPr lang="en-US" altLang="en-US" smtClean="0"/>
              <a:t>In contrast to the</a:t>
            </a:r>
            <a:r>
              <a:rPr lang="ar-SA" altLang="en-US" smtClean="0"/>
              <a:t> </a:t>
            </a:r>
            <a:r>
              <a:rPr lang="en-US" altLang="en-US" smtClean="0"/>
              <a:t>Capability Maturity Model</a:t>
            </a:r>
            <a:r>
              <a:rPr lang="ar-SA" altLang="en-US" smtClean="0"/>
              <a:t> </a:t>
            </a:r>
            <a:r>
              <a:rPr lang="en-US" altLang="en-US" smtClean="0"/>
              <a:t>there are no grades of competence within ISO 9001</a:t>
            </a:r>
            <a:r>
              <a:rPr lang="ar-SA" altLang="en-US" smtClean="0"/>
              <a:t>.</a:t>
            </a:r>
            <a:endParaRPr lang="en-US" altLang="en-US" smtClean="0"/>
          </a:p>
        </p:txBody>
      </p:sp>
    </p:spTree>
    <p:extLst>
      <p:ext uri="{BB962C8B-B14F-4D97-AF65-F5344CB8AC3E}">
        <p14:creationId xmlns:p14="http://schemas.microsoft.com/office/powerpoint/2010/main" val="3971195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to="" calcmode="lin" valueType="num">
                                      <p:cBhvr>
                                        <p:cTn id="7" dur="1" fill="hold"/>
                                        <p:tgtEl>
                                          <p:spTgt spid="1259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 to="" calcmode="lin" valueType="num">
                                      <p:cBhvr>
                                        <p:cTn id="12" dur="1" fill="hold"/>
                                        <p:tgtEl>
                                          <p:spTgt spid="12595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0"/>
            <a:ext cx="8229600" cy="1143000"/>
          </a:xfrm>
        </p:spPr>
        <p:txBody>
          <a:bodyPr/>
          <a:lstStyle/>
          <a:p>
            <a:pPr eaLnBrk="1" hangingPunct="1"/>
            <a:r>
              <a:rPr lang="en-US" altLang="en-US" b="1" smtClean="0"/>
              <a:t>Auditing</a:t>
            </a:r>
          </a:p>
        </p:txBody>
      </p:sp>
      <p:sp>
        <p:nvSpPr>
          <p:cNvPr id="112643" name="Rectangle 3"/>
          <p:cNvSpPr>
            <a:spLocks noGrp="1" noChangeArrowheads="1"/>
          </p:cNvSpPr>
          <p:nvPr>
            <p:ph type="body" idx="1"/>
          </p:nvPr>
        </p:nvSpPr>
        <p:spPr>
          <a:xfrm>
            <a:off x="457200" y="1600200"/>
            <a:ext cx="8229600" cy="4876800"/>
          </a:xfrm>
        </p:spPr>
        <p:txBody>
          <a:bodyPr/>
          <a:lstStyle/>
          <a:p>
            <a:pPr algn="l" rtl="0" eaLnBrk="1" hangingPunct="1">
              <a:lnSpc>
                <a:spcPct val="80000"/>
              </a:lnSpc>
            </a:pPr>
            <a:endParaRPr lang="ar-SA" altLang="en-US" sz="2400" b="1" smtClean="0"/>
          </a:p>
          <a:p>
            <a:pPr algn="l" rtl="0" eaLnBrk="1" hangingPunct="1">
              <a:lnSpc>
                <a:spcPct val="80000"/>
              </a:lnSpc>
            </a:pPr>
            <a:r>
              <a:rPr lang="en-US" altLang="en-US" sz="2400" smtClean="0"/>
              <a:t>Two types of</a:t>
            </a:r>
            <a:r>
              <a:rPr lang="ar-SA" altLang="en-US" sz="2400" smtClean="0"/>
              <a:t> </a:t>
            </a:r>
            <a:r>
              <a:rPr lang="en-US" altLang="en-US" sz="2400" smtClean="0"/>
              <a:t>auditing</a:t>
            </a:r>
            <a:r>
              <a:rPr lang="ar-SA" altLang="en-US" sz="2400" smtClean="0"/>
              <a:t> </a:t>
            </a:r>
            <a:r>
              <a:rPr lang="en-US" altLang="en-US" sz="2400" smtClean="0"/>
              <a:t>are required to become registered to the standard: auditing by an external</a:t>
            </a:r>
            <a:r>
              <a:rPr lang="ar-SA" altLang="en-US" sz="2400" smtClean="0"/>
              <a:t> </a:t>
            </a:r>
            <a:r>
              <a:rPr lang="en-US" altLang="en-US" sz="2400" smtClean="0"/>
              <a:t>certification body</a:t>
            </a:r>
            <a:r>
              <a:rPr lang="ar-SA" altLang="en-US" sz="2400" smtClean="0"/>
              <a:t> (</a:t>
            </a:r>
            <a:r>
              <a:rPr lang="en-US" altLang="en-US" sz="2400" smtClean="0"/>
              <a:t>external audit</a:t>
            </a:r>
            <a:r>
              <a:rPr lang="ar-SA" altLang="en-US" sz="2400" smtClean="0"/>
              <a:t>) </a:t>
            </a:r>
            <a:r>
              <a:rPr lang="en-US" altLang="en-US" sz="2400" smtClean="0"/>
              <a:t>and audits by internal staff trained for this process</a:t>
            </a:r>
            <a:r>
              <a:rPr lang="ar-SA" altLang="en-US" sz="2400" smtClean="0"/>
              <a:t> (</a:t>
            </a:r>
            <a:r>
              <a:rPr lang="en-US" altLang="en-US" sz="2400" smtClean="0"/>
              <a:t>internal audits</a:t>
            </a:r>
            <a:r>
              <a:rPr lang="ar-SA" altLang="en-US" sz="2400" smtClean="0"/>
              <a:t>)</a:t>
            </a:r>
            <a:endParaRPr lang="ar-JO" altLang="en-US" sz="2400" smtClean="0"/>
          </a:p>
          <a:p>
            <a:pPr algn="l" rtl="0" eaLnBrk="1" hangingPunct="1">
              <a:lnSpc>
                <a:spcPct val="80000"/>
              </a:lnSpc>
            </a:pPr>
            <a:r>
              <a:rPr lang="en-US" altLang="en-US" sz="2400" smtClean="0"/>
              <a:t>The aim is a continual process of review and assessment, to verify that the system is working as it's supposed to, find out where it can improve and to correct or prevent problems identified. </a:t>
            </a:r>
          </a:p>
          <a:p>
            <a:pPr algn="l" rtl="0" eaLnBrk="1" hangingPunct="1">
              <a:lnSpc>
                <a:spcPct val="80000"/>
              </a:lnSpc>
            </a:pPr>
            <a:r>
              <a:rPr lang="en-US" altLang="en-US" sz="2400" smtClean="0"/>
              <a:t>It is considered healthier for internal auditors to audit outside their usual management line, so as to bring a degree of independence to their judgments</a:t>
            </a:r>
            <a:r>
              <a:rPr lang="ar-SA" altLang="en-US" sz="2400" smtClean="0"/>
              <a:t>.</a:t>
            </a:r>
          </a:p>
          <a:p>
            <a:pPr algn="l" rtl="0" eaLnBrk="1" hangingPunct="1">
              <a:lnSpc>
                <a:spcPct val="80000"/>
              </a:lnSpc>
            </a:pPr>
            <a:r>
              <a:rPr lang="en-US" altLang="en-US" sz="2400" smtClean="0"/>
              <a:t>Under the 1994 standard, the auditing process could be adequately addressed by performing "compliance auditing</a:t>
            </a:r>
          </a:p>
        </p:txBody>
      </p:sp>
    </p:spTree>
    <p:extLst>
      <p:ext uri="{BB962C8B-B14F-4D97-AF65-F5344CB8AC3E}">
        <p14:creationId xmlns:p14="http://schemas.microsoft.com/office/powerpoint/2010/main" val="4051131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anim to="" calcmode="lin" valueType="num">
                                      <p:cBhvr>
                                        <p:cTn id="7" dur="1" fill="hold"/>
                                        <p:tgtEl>
                                          <p:spTgt spid="112643">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43">
                                            <p:txEl>
                                              <p:pRg st="2" end="2"/>
                                            </p:txEl>
                                          </p:spTgt>
                                        </p:tgtEl>
                                        <p:attrNameLst>
                                          <p:attrName>style.visibility</p:attrName>
                                        </p:attrNameLst>
                                      </p:cBhvr>
                                      <p:to>
                                        <p:strVal val="visible"/>
                                      </p:to>
                                    </p:set>
                                    <p:anim to="" calcmode="lin" valueType="num">
                                      <p:cBhvr>
                                        <p:cTn id="12" dur="1" fill="hold"/>
                                        <p:tgtEl>
                                          <p:spTgt spid="11264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2643">
                                            <p:txEl>
                                              <p:pRg st="3" end="3"/>
                                            </p:txEl>
                                          </p:spTgt>
                                        </p:tgtEl>
                                        <p:attrNameLst>
                                          <p:attrName>style.visibility</p:attrName>
                                        </p:attrNameLst>
                                      </p:cBhvr>
                                      <p:to>
                                        <p:strVal val="visible"/>
                                      </p:to>
                                    </p:set>
                                    <p:anim to="" calcmode="lin" valueType="num">
                                      <p:cBhvr>
                                        <p:cTn id="17" dur="1" fill="hold"/>
                                        <p:tgtEl>
                                          <p:spTgt spid="11264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2643">
                                            <p:txEl>
                                              <p:pRg st="4" end="4"/>
                                            </p:txEl>
                                          </p:spTgt>
                                        </p:tgtEl>
                                        <p:attrNameLst>
                                          <p:attrName>style.visibility</p:attrName>
                                        </p:attrNameLst>
                                      </p:cBhvr>
                                      <p:to>
                                        <p:strVal val="visible"/>
                                      </p:to>
                                    </p:set>
                                    <p:anim to="" calcmode="lin" valueType="num">
                                      <p:cBhvr>
                                        <p:cTn id="22" dur="1" fill="hold"/>
                                        <p:tgtEl>
                                          <p:spTgt spid="11264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endParaRPr lang="en-US" altLang="en-US" smtClean="0"/>
          </a:p>
        </p:txBody>
      </p:sp>
      <p:sp>
        <p:nvSpPr>
          <p:cNvPr id="113667" name="Rectangle 3"/>
          <p:cNvSpPr>
            <a:spLocks noGrp="1" noChangeArrowheads="1"/>
          </p:cNvSpPr>
          <p:nvPr>
            <p:ph type="body" idx="1"/>
          </p:nvPr>
        </p:nvSpPr>
        <p:spPr/>
        <p:txBody>
          <a:bodyPr/>
          <a:lstStyle/>
          <a:p>
            <a:pPr algn="l" rtl="0" eaLnBrk="1" hangingPunct="1">
              <a:lnSpc>
                <a:spcPct val="90000"/>
              </a:lnSpc>
            </a:pPr>
            <a:r>
              <a:rPr lang="en-US" altLang="en-US" sz="2400" smtClean="0"/>
              <a:t>Tell me what you do</a:t>
            </a:r>
            <a:r>
              <a:rPr lang="ar-SA" altLang="en-US" sz="2400" smtClean="0"/>
              <a:t> </a:t>
            </a:r>
            <a:r>
              <a:rPr lang="ar-SA" altLang="en-US" sz="2400" i="1" smtClean="0"/>
              <a:t>(</a:t>
            </a:r>
            <a:r>
              <a:rPr lang="en-US" altLang="en-US" sz="2400" i="1" smtClean="0"/>
              <a:t>describe the business process</a:t>
            </a:r>
            <a:r>
              <a:rPr lang="ar-SA" altLang="en-US" sz="2400" i="1" smtClean="0"/>
              <a:t>)</a:t>
            </a:r>
            <a:r>
              <a:rPr lang="ar-SA" altLang="en-US" sz="2400" smtClean="0"/>
              <a:t> </a:t>
            </a:r>
          </a:p>
          <a:p>
            <a:pPr algn="l" rtl="0" eaLnBrk="1" hangingPunct="1">
              <a:lnSpc>
                <a:spcPct val="90000"/>
              </a:lnSpc>
            </a:pPr>
            <a:r>
              <a:rPr lang="en-US" altLang="en-US" sz="2400" smtClean="0"/>
              <a:t>Show me where it says that</a:t>
            </a:r>
            <a:r>
              <a:rPr lang="ar-SA" altLang="en-US" sz="2400" smtClean="0"/>
              <a:t> </a:t>
            </a:r>
            <a:r>
              <a:rPr lang="ar-SA" altLang="en-US" sz="2400" i="1" smtClean="0"/>
              <a:t>(</a:t>
            </a:r>
            <a:r>
              <a:rPr lang="en-US" altLang="en-US" sz="2400" i="1" smtClean="0"/>
              <a:t>reference the procedure manuals</a:t>
            </a:r>
            <a:r>
              <a:rPr lang="ar-SA" altLang="en-US" sz="2400" i="1" smtClean="0"/>
              <a:t>)</a:t>
            </a:r>
            <a:r>
              <a:rPr lang="ar-SA" altLang="en-US" sz="2400" smtClean="0"/>
              <a:t> </a:t>
            </a:r>
          </a:p>
          <a:p>
            <a:pPr algn="l" rtl="0" eaLnBrk="1" hangingPunct="1">
              <a:lnSpc>
                <a:spcPct val="90000"/>
              </a:lnSpc>
            </a:pPr>
            <a:r>
              <a:rPr lang="en-US" altLang="en-US" sz="2400" smtClean="0"/>
              <a:t>Prove that that is what happened</a:t>
            </a:r>
            <a:r>
              <a:rPr lang="ar-SA" altLang="en-US" sz="2400" smtClean="0"/>
              <a:t> </a:t>
            </a:r>
            <a:r>
              <a:rPr lang="ar-SA" altLang="en-US" sz="2400" i="1" smtClean="0"/>
              <a:t>(</a:t>
            </a:r>
            <a:r>
              <a:rPr lang="en-US" altLang="en-US" sz="2400" i="1" smtClean="0"/>
              <a:t>exhibit evidence in documented records</a:t>
            </a:r>
            <a:r>
              <a:rPr lang="ar-SA" altLang="en-US" sz="2400" i="1" smtClean="0"/>
              <a:t>)</a:t>
            </a:r>
            <a:r>
              <a:rPr lang="ar-SA" altLang="en-US" sz="2400" smtClean="0"/>
              <a:t> </a:t>
            </a:r>
          </a:p>
          <a:p>
            <a:pPr algn="l" rtl="0" eaLnBrk="1" hangingPunct="1">
              <a:lnSpc>
                <a:spcPct val="90000"/>
              </a:lnSpc>
            </a:pPr>
            <a:r>
              <a:rPr lang="en-US" altLang="en-US" sz="2400" smtClean="0"/>
              <a:t>How this led to preventive actions was not clear</a:t>
            </a:r>
            <a:r>
              <a:rPr lang="ar-SA" altLang="en-US" sz="2400" smtClean="0"/>
              <a:t>.</a:t>
            </a:r>
          </a:p>
          <a:p>
            <a:pPr algn="l" rtl="0" eaLnBrk="1" hangingPunct="1">
              <a:lnSpc>
                <a:spcPct val="90000"/>
              </a:lnSpc>
            </a:pPr>
            <a:r>
              <a:rPr lang="en-US" altLang="en-US" sz="2400" smtClean="0"/>
              <a:t>The 2000 standard uses the process approach. </a:t>
            </a:r>
          </a:p>
          <a:p>
            <a:pPr algn="l" rtl="0" eaLnBrk="1" hangingPunct="1">
              <a:lnSpc>
                <a:spcPct val="90000"/>
              </a:lnSpc>
            </a:pPr>
            <a:r>
              <a:rPr lang="en-US" altLang="en-US" sz="2400" smtClean="0"/>
              <a:t>While auditors perform similar functions, they are expected to go beyond mere auditing for rote "compliance" by focusing on risk, status and importance. </a:t>
            </a:r>
          </a:p>
          <a:p>
            <a:pPr eaLnBrk="1" hangingPunct="1">
              <a:lnSpc>
                <a:spcPct val="90000"/>
              </a:lnSpc>
            </a:pPr>
            <a:endParaRPr lang="en-US" altLang="en-US" sz="2400" smtClean="0"/>
          </a:p>
        </p:txBody>
      </p:sp>
    </p:spTree>
    <p:extLst>
      <p:ext uri="{BB962C8B-B14F-4D97-AF65-F5344CB8AC3E}">
        <p14:creationId xmlns:p14="http://schemas.microsoft.com/office/powerpoint/2010/main" val="3932051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to="" calcmode="lin" valueType="num">
                                      <p:cBhvr>
                                        <p:cTn id="7" dur="1" fill="hold"/>
                                        <p:tgtEl>
                                          <p:spTgt spid="1136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 to="" calcmode="lin" valueType="num">
                                      <p:cBhvr>
                                        <p:cTn id="12" dur="1" fill="hold"/>
                                        <p:tgtEl>
                                          <p:spTgt spid="1136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 to="" calcmode="lin" valueType="num">
                                      <p:cBhvr>
                                        <p:cTn id="17" dur="1" fill="hold"/>
                                        <p:tgtEl>
                                          <p:spTgt spid="11366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 to="" calcmode="lin" valueType="num">
                                      <p:cBhvr>
                                        <p:cTn id="22" dur="1" fill="hold"/>
                                        <p:tgtEl>
                                          <p:spTgt spid="11366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3667">
                                            <p:txEl>
                                              <p:pRg st="4" end="4"/>
                                            </p:txEl>
                                          </p:spTgt>
                                        </p:tgtEl>
                                        <p:attrNameLst>
                                          <p:attrName>style.visibility</p:attrName>
                                        </p:attrNameLst>
                                      </p:cBhvr>
                                      <p:to>
                                        <p:strVal val="visible"/>
                                      </p:to>
                                    </p:set>
                                    <p:anim to="" calcmode="lin" valueType="num">
                                      <p:cBhvr>
                                        <p:cTn id="27" dur="1" fill="hold"/>
                                        <p:tgtEl>
                                          <p:spTgt spid="11366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3667">
                                            <p:txEl>
                                              <p:pRg st="5" end="5"/>
                                            </p:txEl>
                                          </p:spTgt>
                                        </p:tgtEl>
                                        <p:attrNameLst>
                                          <p:attrName>style.visibility</p:attrName>
                                        </p:attrNameLst>
                                      </p:cBhvr>
                                      <p:to>
                                        <p:strVal val="visible"/>
                                      </p:to>
                                    </p:set>
                                    <p:anim to="" calcmode="lin" valueType="num">
                                      <p:cBhvr>
                                        <p:cTn id="32" dur="1" fill="hold"/>
                                        <p:tgtEl>
                                          <p:spTgt spid="11366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endParaRPr lang="en-US" altLang="en-US" smtClean="0"/>
          </a:p>
        </p:txBody>
      </p:sp>
      <p:sp>
        <p:nvSpPr>
          <p:cNvPr id="96259" name="Rectangle 3"/>
          <p:cNvSpPr>
            <a:spLocks noGrp="1" noChangeArrowheads="1"/>
          </p:cNvSpPr>
          <p:nvPr>
            <p:ph type="body" idx="1"/>
          </p:nvPr>
        </p:nvSpPr>
        <p:spPr/>
        <p:txBody>
          <a:bodyPr/>
          <a:lstStyle/>
          <a:p>
            <a:pPr algn="l" rtl="0" eaLnBrk="1" hangingPunct="1">
              <a:lnSpc>
                <a:spcPct val="90000"/>
              </a:lnSpc>
            </a:pPr>
            <a:r>
              <a:rPr lang="en-US" altLang="en-US" sz="2400" smtClean="0"/>
              <a:t>This means they are expected to make more judgments on what is effective, rather than merely adhering to what is formally prescribed. </a:t>
            </a:r>
          </a:p>
          <a:p>
            <a:pPr algn="l" rtl="0" eaLnBrk="1" hangingPunct="1">
              <a:lnSpc>
                <a:spcPct val="90000"/>
              </a:lnSpc>
            </a:pPr>
            <a:r>
              <a:rPr lang="en-US" altLang="en-US" sz="2400" smtClean="0"/>
              <a:t>The difference from the previous standard can be explained thus</a:t>
            </a:r>
            <a:r>
              <a:rPr lang="ar-SA" altLang="en-US" sz="2400" smtClean="0"/>
              <a:t>:</a:t>
            </a:r>
          </a:p>
          <a:p>
            <a:pPr lvl="1" algn="l" rtl="0" eaLnBrk="1" hangingPunct="1">
              <a:lnSpc>
                <a:spcPct val="90000"/>
              </a:lnSpc>
            </a:pPr>
            <a:r>
              <a:rPr lang="en-US" altLang="en-US" sz="2000" b="1" smtClean="0">
                <a:solidFill>
                  <a:srgbClr val="0000FF"/>
                </a:solidFill>
              </a:rPr>
              <a:t>Under the 1994 version, the question was broadly "Are you doing what the manual says you should be doing?", whereas under the 2000 version, the question is more "Will this process help you achieve your stated objectives? Is it a good process or is there a way to do it better</a:t>
            </a:r>
            <a:r>
              <a:rPr lang="ar-SA" altLang="en-US" sz="2000" b="1" smtClean="0">
                <a:solidFill>
                  <a:srgbClr val="0000FF"/>
                </a:solidFill>
              </a:rPr>
              <a:t>?". </a:t>
            </a:r>
          </a:p>
          <a:p>
            <a:pPr algn="l" rtl="0" eaLnBrk="1" hangingPunct="1">
              <a:lnSpc>
                <a:spcPct val="90000"/>
              </a:lnSpc>
            </a:pPr>
            <a:r>
              <a:rPr lang="en-US" altLang="en-US" sz="2400" smtClean="0"/>
              <a:t>The</a:t>
            </a:r>
            <a:r>
              <a:rPr lang="ar-SA" altLang="en-US" sz="2400" smtClean="0"/>
              <a:t> </a:t>
            </a:r>
            <a:r>
              <a:rPr lang="en-US" altLang="en-US" sz="2400" smtClean="0"/>
              <a:t>ISO 19011</a:t>
            </a:r>
            <a:r>
              <a:rPr lang="ar-SA" altLang="en-US" sz="2400" smtClean="0"/>
              <a:t> </a:t>
            </a:r>
            <a:r>
              <a:rPr lang="en-US" altLang="en-US" sz="2400" smtClean="0"/>
              <a:t>standard for auditing applies to ISO 9001 besides other management systems like EMS ( ISO 14001), FSMS (ISO 22000) etc</a:t>
            </a:r>
            <a:r>
              <a:rPr lang="ar-SA" altLang="en-US" sz="2400" smtClean="0"/>
              <a:t>.</a:t>
            </a:r>
            <a:endParaRPr lang="en-US" altLang="en-US" sz="2400" smtClean="0"/>
          </a:p>
        </p:txBody>
      </p:sp>
    </p:spTree>
    <p:extLst>
      <p:ext uri="{BB962C8B-B14F-4D97-AF65-F5344CB8AC3E}">
        <p14:creationId xmlns:p14="http://schemas.microsoft.com/office/powerpoint/2010/main" val="138804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to="" calcmode="lin" valueType="num">
                                      <p:cBhvr>
                                        <p:cTn id="7" dur="1" fill="hold"/>
                                        <p:tgtEl>
                                          <p:spTgt spid="962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 to="" calcmode="lin" valueType="num">
                                      <p:cBhvr>
                                        <p:cTn id="12" dur="1" fill="hold"/>
                                        <p:tgtEl>
                                          <p:spTgt spid="96259">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 to="" calcmode="lin" valueType="num">
                                      <p:cBhvr>
                                        <p:cTn id="15" dur="1" fill="hold"/>
                                        <p:tgtEl>
                                          <p:spTgt spid="96259">
                                            <p:txEl>
                                              <p:pRg st="2" end="2"/>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96259">
                                            <p:txEl>
                                              <p:pRg st="3" end="3"/>
                                            </p:txEl>
                                          </p:spTgt>
                                        </p:tgtEl>
                                        <p:attrNameLst>
                                          <p:attrName>style.visibility</p:attrName>
                                        </p:attrNameLst>
                                      </p:cBhvr>
                                      <p:to>
                                        <p:strVal val="visible"/>
                                      </p:to>
                                    </p:set>
                                    <p:anim to="" calcmode="lin" valueType="num">
                                      <p:cBhvr>
                                        <p:cTn id="20" dur="1" fill="hold"/>
                                        <p:tgtEl>
                                          <p:spTgt spid="9625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762000"/>
            <a:ext cx="8229600" cy="1143000"/>
          </a:xfrm>
        </p:spPr>
        <p:txBody>
          <a:bodyPr>
            <a:normAutofit fontScale="90000"/>
          </a:bodyPr>
          <a:lstStyle/>
          <a:p>
            <a:pPr eaLnBrk="1" hangingPunct="1"/>
            <a:r>
              <a:rPr lang="en-US" altLang="en-US" sz="4000" b="1" smtClean="0"/>
              <a:t>Debate on the effectiveness of ISO 9000</a:t>
            </a:r>
          </a:p>
        </p:txBody>
      </p:sp>
      <p:sp>
        <p:nvSpPr>
          <p:cNvPr id="114691" name="Rectangle 3"/>
          <p:cNvSpPr>
            <a:spLocks noGrp="1" noChangeArrowheads="1"/>
          </p:cNvSpPr>
          <p:nvPr>
            <p:ph type="body" idx="1"/>
          </p:nvPr>
        </p:nvSpPr>
        <p:spPr/>
        <p:txBody>
          <a:bodyPr/>
          <a:lstStyle/>
          <a:p>
            <a:pPr algn="l" rtl="0" eaLnBrk="1" hangingPunct="1">
              <a:lnSpc>
                <a:spcPct val="90000"/>
              </a:lnSpc>
            </a:pPr>
            <a:endParaRPr lang="ar-SA" altLang="en-US" sz="2400" b="1" smtClean="0"/>
          </a:p>
          <a:p>
            <a:pPr algn="l" rtl="0" eaLnBrk="1" hangingPunct="1">
              <a:lnSpc>
                <a:spcPct val="90000"/>
              </a:lnSpc>
            </a:pPr>
            <a:r>
              <a:rPr lang="en-US" altLang="en-US" sz="2400" smtClean="0"/>
              <a:t>The debate on the effectiveness of ISO 9000 commonly centers on the following questions</a:t>
            </a:r>
            <a:r>
              <a:rPr lang="ar-SA" altLang="en-US" sz="2400" smtClean="0"/>
              <a:t>:</a:t>
            </a:r>
          </a:p>
          <a:p>
            <a:pPr algn="l" rtl="0" eaLnBrk="1" hangingPunct="1">
              <a:lnSpc>
                <a:spcPct val="90000"/>
              </a:lnSpc>
            </a:pPr>
            <a:r>
              <a:rPr lang="en-US" altLang="en-US" sz="2400" smtClean="0"/>
              <a:t>Are the quality principles in ISO 9000:2000 of value (note that the version date is important: in the 2000 version ISO attempted to address many concerns and criticisms of ISO 9000:1994</a:t>
            </a:r>
            <a:r>
              <a:rPr lang="ar-SA" altLang="en-US" sz="2400" smtClean="0"/>
              <a:t>)? </a:t>
            </a:r>
          </a:p>
          <a:p>
            <a:pPr algn="l" rtl="0" eaLnBrk="1" hangingPunct="1">
              <a:lnSpc>
                <a:spcPct val="90000"/>
              </a:lnSpc>
            </a:pPr>
            <a:r>
              <a:rPr lang="en-US" altLang="en-US" sz="2400" smtClean="0"/>
              <a:t>Does it help to implement an ISO 9001:2000 compliant quality management system</a:t>
            </a:r>
            <a:r>
              <a:rPr lang="ar-SA" altLang="en-US" sz="2400" smtClean="0"/>
              <a:t>? </a:t>
            </a:r>
          </a:p>
          <a:p>
            <a:pPr algn="l" rtl="0" eaLnBrk="1" hangingPunct="1">
              <a:lnSpc>
                <a:spcPct val="90000"/>
              </a:lnSpc>
            </a:pPr>
            <a:r>
              <a:rPr lang="en-US" altLang="en-US" sz="2400" smtClean="0"/>
              <a:t>Does it help to obtain ISO 9001:2000 certification</a:t>
            </a:r>
            <a:r>
              <a:rPr lang="ar-SA" altLang="en-US" sz="2400" smtClean="0"/>
              <a:t>? </a:t>
            </a:r>
          </a:p>
          <a:p>
            <a:pPr algn="l" rtl="0" eaLnBrk="1" hangingPunct="1">
              <a:lnSpc>
                <a:spcPct val="90000"/>
              </a:lnSpc>
            </a:pPr>
            <a:endParaRPr lang="ar-SA" altLang="en-US" sz="2400" b="1" smtClean="0"/>
          </a:p>
          <a:p>
            <a:pPr eaLnBrk="1" hangingPunct="1">
              <a:lnSpc>
                <a:spcPct val="90000"/>
              </a:lnSpc>
            </a:pPr>
            <a:endParaRPr lang="en-US" altLang="en-US" sz="2400" smtClean="0"/>
          </a:p>
        </p:txBody>
      </p:sp>
    </p:spTree>
    <p:extLst>
      <p:ext uri="{BB962C8B-B14F-4D97-AF65-F5344CB8AC3E}">
        <p14:creationId xmlns:p14="http://schemas.microsoft.com/office/powerpoint/2010/main" val="405938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 to="" calcmode="lin" valueType="num">
                                      <p:cBhvr>
                                        <p:cTn id="7" dur="1" fill="hold"/>
                                        <p:tgtEl>
                                          <p:spTgt spid="11469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4691">
                                            <p:txEl>
                                              <p:pRg st="2" end="2"/>
                                            </p:txEl>
                                          </p:spTgt>
                                        </p:tgtEl>
                                        <p:attrNameLst>
                                          <p:attrName>style.visibility</p:attrName>
                                        </p:attrNameLst>
                                      </p:cBhvr>
                                      <p:to>
                                        <p:strVal val="visible"/>
                                      </p:to>
                                    </p:set>
                                    <p:anim to="" calcmode="lin" valueType="num">
                                      <p:cBhvr>
                                        <p:cTn id="12" dur="1" fill="hold"/>
                                        <p:tgtEl>
                                          <p:spTgt spid="11469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4691">
                                            <p:txEl>
                                              <p:pRg st="3" end="3"/>
                                            </p:txEl>
                                          </p:spTgt>
                                        </p:tgtEl>
                                        <p:attrNameLst>
                                          <p:attrName>style.visibility</p:attrName>
                                        </p:attrNameLst>
                                      </p:cBhvr>
                                      <p:to>
                                        <p:strVal val="visible"/>
                                      </p:to>
                                    </p:set>
                                    <p:anim to="" calcmode="lin" valueType="num">
                                      <p:cBhvr>
                                        <p:cTn id="17" dur="1" fill="hold"/>
                                        <p:tgtEl>
                                          <p:spTgt spid="114691">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4691">
                                            <p:txEl>
                                              <p:pRg st="4" end="4"/>
                                            </p:txEl>
                                          </p:spTgt>
                                        </p:tgtEl>
                                        <p:attrNameLst>
                                          <p:attrName>style.visibility</p:attrName>
                                        </p:attrNameLst>
                                      </p:cBhvr>
                                      <p:to>
                                        <p:strVal val="visible"/>
                                      </p:to>
                                    </p:set>
                                    <p:anim to="" calcmode="lin" valueType="num">
                                      <p:cBhvr>
                                        <p:cTn id="22" dur="1" fill="hold"/>
                                        <p:tgtEl>
                                          <p:spTgt spid="11469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609600"/>
            <a:ext cx="8229600" cy="1143000"/>
          </a:xfrm>
        </p:spPr>
        <p:txBody>
          <a:bodyPr/>
          <a:lstStyle/>
          <a:p>
            <a:pPr eaLnBrk="1" hangingPunct="1"/>
            <a:r>
              <a:rPr lang="en-US" altLang="en-US" b="1" smtClean="0"/>
              <a:t>Advantages</a:t>
            </a:r>
          </a:p>
        </p:txBody>
      </p:sp>
      <p:sp>
        <p:nvSpPr>
          <p:cNvPr id="115715" name="Rectangle 3"/>
          <p:cNvSpPr>
            <a:spLocks noGrp="1" noChangeArrowheads="1"/>
          </p:cNvSpPr>
          <p:nvPr>
            <p:ph type="body" idx="1"/>
          </p:nvPr>
        </p:nvSpPr>
        <p:spPr/>
        <p:txBody>
          <a:bodyPr/>
          <a:lstStyle/>
          <a:p>
            <a:pPr algn="l" rtl="0" eaLnBrk="1" hangingPunct="1">
              <a:lnSpc>
                <a:spcPct val="90000"/>
              </a:lnSpc>
            </a:pPr>
            <a:r>
              <a:rPr lang="en-US" altLang="en-US" sz="2800" smtClean="0"/>
              <a:t>It is widely acknowledged that proper quality management improves business, often having a positive effect on investment, market share, sales growth, sales margins, competitive advantage, and avoidance of litigation</a:t>
            </a:r>
          </a:p>
          <a:p>
            <a:pPr algn="l" rtl="0" eaLnBrk="1" hangingPunct="1">
              <a:lnSpc>
                <a:spcPct val="90000"/>
              </a:lnSpc>
            </a:pPr>
            <a:r>
              <a:rPr lang="en-US" altLang="en-US" sz="2800" smtClean="0"/>
              <a:t>The quality principles in ISO 9000:2000 are also sound, according to Wade, and Barnes</a:t>
            </a:r>
            <a:r>
              <a:rPr lang="ar-SA" altLang="en-US" sz="2800" smtClean="0"/>
              <a:t>, </a:t>
            </a:r>
            <a:r>
              <a:rPr lang="en-US" altLang="en-US" sz="2800" smtClean="0"/>
              <a:t>who says "ISO 9000 guidelines provide a comprehensive model for quality management systems that can make any company competitive."</a:t>
            </a:r>
            <a:endParaRPr lang="ar-SA" altLang="en-US" sz="2800" smtClean="0"/>
          </a:p>
        </p:txBody>
      </p:sp>
    </p:spTree>
    <p:extLst>
      <p:ext uri="{BB962C8B-B14F-4D97-AF65-F5344CB8AC3E}">
        <p14:creationId xmlns:p14="http://schemas.microsoft.com/office/powerpoint/2010/main" val="602400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to="" calcmode="lin" valueType="num">
                                      <p:cBhvr>
                                        <p:cTn id="7" dur="1" fill="hold"/>
                                        <p:tgtEl>
                                          <p:spTgt spid="1157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 to="" calcmode="lin" valueType="num">
                                      <p:cBhvr>
                                        <p:cTn id="12" dur="1" fill="hold"/>
                                        <p:tgtEl>
                                          <p:spTgt spid="11571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en-US" altLang="en-US" smtClean="0"/>
          </a:p>
        </p:txBody>
      </p:sp>
      <p:sp>
        <p:nvSpPr>
          <p:cNvPr id="123907" name="Rectangle 3"/>
          <p:cNvSpPr>
            <a:spLocks noGrp="1" noChangeArrowheads="1"/>
          </p:cNvSpPr>
          <p:nvPr>
            <p:ph type="body" idx="1"/>
          </p:nvPr>
        </p:nvSpPr>
        <p:spPr/>
        <p:txBody>
          <a:bodyPr/>
          <a:lstStyle/>
          <a:p>
            <a:pPr algn="l" rtl="0" eaLnBrk="1" hangingPunct="1">
              <a:lnSpc>
                <a:spcPct val="90000"/>
              </a:lnSpc>
            </a:pPr>
            <a:r>
              <a:rPr lang="en-US" altLang="en-US" smtClean="0"/>
              <a:t>Barnes also cites a survey by Lloyd's Register Quality Assurance which indicated that ISO 9000 increased net profit, and another by Deloitte-Touche which reported that the costs of registration were recovered in three years. </a:t>
            </a:r>
          </a:p>
          <a:p>
            <a:pPr algn="l" rtl="0" eaLnBrk="1" hangingPunct="1">
              <a:lnSpc>
                <a:spcPct val="90000"/>
              </a:lnSpc>
            </a:pPr>
            <a:r>
              <a:rPr lang="en-US" altLang="en-US" smtClean="0"/>
              <a:t>According to</a:t>
            </a:r>
            <a:r>
              <a:rPr lang="ar-SA" altLang="en-US" smtClean="0"/>
              <a:t> </a:t>
            </a:r>
            <a:r>
              <a:rPr lang="en-US" altLang="en-US" i="1" smtClean="0"/>
              <a:t>the Providence Business News,</a:t>
            </a:r>
            <a:r>
              <a:rPr lang="ar-SA" altLang="en-US" smtClean="0"/>
              <a:t> </a:t>
            </a:r>
            <a:r>
              <a:rPr lang="en-US" altLang="en-US" smtClean="0"/>
              <a:t>implementing ISO often </a:t>
            </a:r>
            <a:r>
              <a:rPr lang="en-US" altLang="en-US" b="1" smtClean="0">
                <a:solidFill>
                  <a:srgbClr val="0000FF"/>
                </a:solidFill>
              </a:rPr>
              <a:t>gives the following advantages:</a:t>
            </a:r>
          </a:p>
        </p:txBody>
      </p:sp>
    </p:spTree>
    <p:extLst>
      <p:ext uri="{BB962C8B-B14F-4D97-AF65-F5344CB8AC3E}">
        <p14:creationId xmlns:p14="http://schemas.microsoft.com/office/powerpoint/2010/main" val="287862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907">
                                            <p:txEl>
                                              <p:pRg st="0" end="0"/>
                                            </p:txEl>
                                          </p:spTgt>
                                        </p:tgtEl>
                                        <p:attrNameLst>
                                          <p:attrName>style.visibility</p:attrName>
                                        </p:attrNameLst>
                                      </p:cBhvr>
                                      <p:to>
                                        <p:strVal val="visible"/>
                                      </p:to>
                                    </p:set>
                                    <p:anim calcmode="discrete" valueType="clr">
                                      <p:cBhvr override="childStyle">
                                        <p:cTn id="7" dur="80"/>
                                        <p:tgtEl>
                                          <p:spTgt spid="1239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9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390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3907">
                                            <p:txEl>
                                              <p:pRg st="1" end="1"/>
                                            </p:txEl>
                                          </p:spTgt>
                                        </p:tgtEl>
                                        <p:attrNameLst>
                                          <p:attrName>style.visibility</p:attrName>
                                        </p:attrNameLst>
                                      </p:cBhvr>
                                      <p:to>
                                        <p:strVal val="visible"/>
                                      </p:to>
                                    </p:set>
                                    <p:anim calcmode="discrete" valueType="clr">
                                      <p:cBhvr override="childStyle">
                                        <p:cTn id="14" dur="80"/>
                                        <p:tgtEl>
                                          <p:spTgt spid="1239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39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2390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endParaRPr lang="en-US" altLang="en-US" smtClean="0"/>
          </a:p>
        </p:txBody>
      </p:sp>
      <p:sp>
        <p:nvSpPr>
          <p:cNvPr id="116739" name="Rectangle 3"/>
          <p:cNvSpPr>
            <a:spLocks noGrp="1" noChangeArrowheads="1"/>
          </p:cNvSpPr>
          <p:nvPr>
            <p:ph type="body" idx="1"/>
          </p:nvPr>
        </p:nvSpPr>
        <p:spPr/>
        <p:txBody>
          <a:bodyPr/>
          <a:lstStyle/>
          <a:p>
            <a:pPr marL="533400" indent="-533400" algn="l" rtl="0" eaLnBrk="1" hangingPunct="1">
              <a:lnSpc>
                <a:spcPct val="90000"/>
              </a:lnSpc>
              <a:buFontTx/>
              <a:buAutoNum type="arabicPeriod"/>
            </a:pPr>
            <a:r>
              <a:rPr lang="en-US" altLang="en-US" sz="2800" smtClean="0">
                <a:solidFill>
                  <a:srgbClr val="0000FF"/>
                </a:solidFill>
              </a:rPr>
              <a:t>Create a more efficient, effective operation</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Increase customer satisfaction and retention</a:t>
            </a:r>
          </a:p>
          <a:p>
            <a:pPr marL="533400" indent="-533400" algn="l" rtl="0" eaLnBrk="1" hangingPunct="1">
              <a:lnSpc>
                <a:spcPct val="90000"/>
              </a:lnSpc>
              <a:buFontTx/>
              <a:buAutoNum type="arabicPeriod"/>
            </a:pPr>
            <a:r>
              <a:rPr lang="en-US" altLang="en-US" sz="2800" smtClean="0">
                <a:solidFill>
                  <a:srgbClr val="0000FF"/>
                </a:solidFill>
              </a:rPr>
              <a:t>Reduce audits</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Enhance marketing</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Improve employee motivation, awareness, and morale</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Promote international trade</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Increases profit</a:t>
            </a:r>
            <a:r>
              <a:rPr lang="ar-SA" altLang="en-US" sz="2800" smtClean="0">
                <a:solidFill>
                  <a:srgbClr val="0000FF"/>
                </a:solidFill>
              </a:rPr>
              <a:t> </a:t>
            </a:r>
          </a:p>
          <a:p>
            <a:pPr marL="533400" indent="-533400" algn="l" rtl="0" eaLnBrk="1" hangingPunct="1">
              <a:lnSpc>
                <a:spcPct val="90000"/>
              </a:lnSpc>
              <a:buFontTx/>
              <a:buAutoNum type="arabicPeriod"/>
            </a:pPr>
            <a:r>
              <a:rPr lang="en-US" altLang="en-US" sz="2800" smtClean="0">
                <a:solidFill>
                  <a:srgbClr val="0000FF"/>
                </a:solidFill>
              </a:rPr>
              <a:t>Reduce waste and increases productivity</a:t>
            </a:r>
            <a:r>
              <a:rPr lang="ar-SA" altLang="en-US" sz="2800" smtClean="0"/>
              <a:t> </a:t>
            </a:r>
          </a:p>
          <a:p>
            <a:pPr marL="533400" indent="-533400" eaLnBrk="1" hangingPunct="1">
              <a:lnSpc>
                <a:spcPct val="90000"/>
              </a:lnSpc>
            </a:pPr>
            <a:endParaRPr lang="en-US" altLang="en-US" sz="2800" smtClean="0"/>
          </a:p>
        </p:txBody>
      </p:sp>
    </p:spTree>
    <p:extLst>
      <p:ext uri="{BB962C8B-B14F-4D97-AF65-F5344CB8AC3E}">
        <p14:creationId xmlns:p14="http://schemas.microsoft.com/office/powerpoint/2010/main" val="144508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to="" calcmode="lin" valueType="num">
                                      <p:cBhvr>
                                        <p:cTn id="7" dur="1" fill="hold"/>
                                        <p:tgtEl>
                                          <p:spTgt spid="1167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 to="" calcmode="lin" valueType="num">
                                      <p:cBhvr>
                                        <p:cTn id="12" dur="1" fill="hold"/>
                                        <p:tgtEl>
                                          <p:spTgt spid="11673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 to="" calcmode="lin" valueType="num">
                                      <p:cBhvr>
                                        <p:cTn id="17" dur="1" fill="hold"/>
                                        <p:tgtEl>
                                          <p:spTgt spid="11673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 to="" calcmode="lin" valueType="num">
                                      <p:cBhvr>
                                        <p:cTn id="22" dur="1" fill="hold"/>
                                        <p:tgtEl>
                                          <p:spTgt spid="11673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 to="" calcmode="lin" valueType="num">
                                      <p:cBhvr>
                                        <p:cTn id="27" dur="1" fill="hold"/>
                                        <p:tgtEl>
                                          <p:spTgt spid="11673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 to="" calcmode="lin" valueType="num">
                                      <p:cBhvr>
                                        <p:cTn id="32" dur="1" fill="hold"/>
                                        <p:tgtEl>
                                          <p:spTgt spid="11673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6739">
                                            <p:txEl>
                                              <p:pRg st="6" end="6"/>
                                            </p:txEl>
                                          </p:spTgt>
                                        </p:tgtEl>
                                        <p:attrNameLst>
                                          <p:attrName>style.visibility</p:attrName>
                                        </p:attrNameLst>
                                      </p:cBhvr>
                                      <p:to>
                                        <p:strVal val="visible"/>
                                      </p:to>
                                    </p:set>
                                    <p:anim to="" calcmode="lin" valueType="num">
                                      <p:cBhvr>
                                        <p:cTn id="37" dur="1" fill="hold"/>
                                        <p:tgtEl>
                                          <p:spTgt spid="116739">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6739">
                                            <p:txEl>
                                              <p:pRg st="7" end="7"/>
                                            </p:txEl>
                                          </p:spTgt>
                                        </p:tgtEl>
                                        <p:attrNameLst>
                                          <p:attrName>style.visibility</p:attrName>
                                        </p:attrNameLst>
                                      </p:cBhvr>
                                      <p:to>
                                        <p:strVal val="visible"/>
                                      </p:to>
                                    </p:set>
                                    <p:anim to="" calcmode="lin" valueType="num">
                                      <p:cBhvr>
                                        <p:cTn id="42" dur="1" fill="hold"/>
                                        <p:tgtEl>
                                          <p:spTgt spid="11673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altLang="en-US" smtClean="0"/>
          </a:p>
        </p:txBody>
      </p:sp>
      <p:sp>
        <p:nvSpPr>
          <p:cNvPr id="128003" name="Rectangle 3"/>
          <p:cNvSpPr>
            <a:spLocks noGrp="1" noChangeArrowheads="1"/>
          </p:cNvSpPr>
          <p:nvPr>
            <p:ph type="body" idx="1"/>
          </p:nvPr>
        </p:nvSpPr>
        <p:spPr/>
        <p:txBody>
          <a:bodyPr/>
          <a:lstStyle/>
          <a:p>
            <a:pPr algn="l" rtl="0" eaLnBrk="1" hangingPunct="1">
              <a:lnSpc>
                <a:spcPct val="90000"/>
              </a:lnSpc>
            </a:pPr>
            <a:r>
              <a:rPr lang="en-US" altLang="en-US" smtClean="0"/>
              <a:t>It is headquartered in</a:t>
            </a:r>
            <a:r>
              <a:rPr lang="ar-SA" altLang="en-US" smtClean="0"/>
              <a:t> </a:t>
            </a:r>
            <a:r>
              <a:rPr lang="en-US" altLang="en-US" smtClean="0"/>
              <a:t>Geneva</a:t>
            </a:r>
            <a:r>
              <a:rPr lang="ar-SA" altLang="en-US" smtClean="0"/>
              <a:t>, </a:t>
            </a:r>
            <a:r>
              <a:rPr lang="en-US" altLang="en-US" smtClean="0"/>
              <a:t>Switzerland</a:t>
            </a:r>
            <a:endParaRPr lang="ar-SA" altLang="en-US" smtClean="0"/>
          </a:p>
          <a:p>
            <a:pPr algn="l" rtl="0" eaLnBrk="1" hangingPunct="1">
              <a:lnSpc>
                <a:spcPct val="90000"/>
              </a:lnSpc>
            </a:pPr>
            <a:r>
              <a:rPr lang="en-US" altLang="en-US" smtClean="0"/>
              <a:t>While ISO defines itself as a</a:t>
            </a:r>
            <a:r>
              <a:rPr lang="ar-SA" altLang="en-US" smtClean="0"/>
              <a:t> </a:t>
            </a:r>
            <a:r>
              <a:rPr lang="en-US" altLang="en-US" smtClean="0"/>
              <a:t>non-governmental organization</a:t>
            </a:r>
            <a:r>
              <a:rPr lang="ar-SA" altLang="en-US" smtClean="0"/>
              <a:t>, </a:t>
            </a:r>
            <a:r>
              <a:rPr lang="en-US" altLang="en-US" smtClean="0"/>
              <a:t>its ability to set standards that often become law, either through</a:t>
            </a:r>
            <a:r>
              <a:rPr lang="ar-SA" altLang="en-US" smtClean="0"/>
              <a:t> </a:t>
            </a:r>
            <a:r>
              <a:rPr lang="en-US" altLang="en-US" smtClean="0"/>
              <a:t>treaties</a:t>
            </a:r>
            <a:r>
              <a:rPr lang="ar-SA" altLang="en-US" smtClean="0"/>
              <a:t> </a:t>
            </a:r>
            <a:r>
              <a:rPr lang="en-US" altLang="en-US" smtClean="0"/>
              <a:t>or national standards, makes it more powerful than most non-governmental organizations. </a:t>
            </a:r>
          </a:p>
          <a:p>
            <a:pPr algn="l" rtl="0" eaLnBrk="1" hangingPunct="1">
              <a:lnSpc>
                <a:spcPct val="90000"/>
              </a:lnSpc>
            </a:pPr>
            <a:r>
              <a:rPr lang="en-US" altLang="en-US" smtClean="0"/>
              <a:t>In practice, ISO acts as a consortium with strong links to governments</a:t>
            </a:r>
            <a:r>
              <a:rPr lang="ar-SA" altLang="en-US" smtClean="0"/>
              <a:t>.</a:t>
            </a:r>
            <a:endParaRPr lang="en-US" altLang="en-US" smtClean="0"/>
          </a:p>
        </p:txBody>
      </p:sp>
    </p:spTree>
    <p:extLst>
      <p:ext uri="{BB962C8B-B14F-4D97-AF65-F5344CB8AC3E}">
        <p14:creationId xmlns:p14="http://schemas.microsoft.com/office/powerpoint/2010/main" val="3687010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to="" calcmode="lin" valueType="num">
                                      <p:cBhvr>
                                        <p:cTn id="7" dur="1" fill="hold"/>
                                        <p:tgtEl>
                                          <p:spTgt spid="1280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 to="" calcmode="lin" valueType="num">
                                      <p:cBhvr>
                                        <p:cTn id="12" dur="1" fill="hold"/>
                                        <p:tgtEl>
                                          <p:spTgt spid="1280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 to="" calcmode="lin" valueType="num">
                                      <p:cBhvr>
                                        <p:cTn id="17" dur="1" fill="hold"/>
                                        <p:tgtEl>
                                          <p:spTgt spid="12800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endParaRPr lang="en-US" altLang="en-US" smtClean="0"/>
          </a:p>
        </p:txBody>
      </p:sp>
      <p:sp>
        <p:nvSpPr>
          <p:cNvPr id="122883" name="Rectangle 3"/>
          <p:cNvSpPr>
            <a:spLocks noGrp="1" noChangeArrowheads="1"/>
          </p:cNvSpPr>
          <p:nvPr>
            <p:ph type="body" idx="1"/>
          </p:nvPr>
        </p:nvSpPr>
        <p:spPr/>
        <p:txBody>
          <a:bodyPr/>
          <a:lstStyle/>
          <a:p>
            <a:pPr algn="l" rtl="0" eaLnBrk="1" hangingPunct="1"/>
            <a:r>
              <a:rPr lang="en-US" altLang="en-US" smtClean="0"/>
              <a:t>However, a broad statistical study of 800 Spanish companies,</a:t>
            </a:r>
            <a:r>
              <a:rPr lang="ar-SA" altLang="en-US" smtClean="0"/>
              <a:t> </a:t>
            </a:r>
            <a:r>
              <a:rPr lang="en-US" altLang="en-US" smtClean="0"/>
              <a:t>found that ISO 9000 registration in itself </a:t>
            </a:r>
            <a:r>
              <a:rPr lang="en-US" altLang="en-US" smtClean="0">
                <a:solidFill>
                  <a:srgbClr val="0000FF"/>
                </a:solidFill>
              </a:rPr>
              <a:t>creates </a:t>
            </a:r>
            <a:r>
              <a:rPr lang="en-US" altLang="en-US" smtClean="0">
                <a:solidFill>
                  <a:srgbClr val="FF0000"/>
                </a:solidFill>
              </a:rPr>
              <a:t>little</a:t>
            </a:r>
            <a:r>
              <a:rPr lang="en-US" altLang="en-US" smtClean="0">
                <a:solidFill>
                  <a:srgbClr val="0000FF"/>
                </a:solidFill>
              </a:rPr>
              <a:t> improvement because companies interested in it have usually already made some type of commitment to quality management and were performing just as well before registration.</a:t>
            </a:r>
          </a:p>
        </p:txBody>
      </p:sp>
    </p:spTree>
    <p:extLst>
      <p:ext uri="{BB962C8B-B14F-4D97-AF65-F5344CB8AC3E}">
        <p14:creationId xmlns:p14="http://schemas.microsoft.com/office/powerpoint/2010/main" val="4057958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883">
                                            <p:txEl>
                                              <p:pRg st="0" end="0"/>
                                            </p:txEl>
                                          </p:spTgt>
                                        </p:tgtEl>
                                        <p:attrNameLst>
                                          <p:attrName>style.visibility</p:attrName>
                                        </p:attrNameLst>
                                      </p:cBhvr>
                                      <p:to>
                                        <p:strVal val="visible"/>
                                      </p:to>
                                    </p:set>
                                    <p:anim calcmode="discrete" valueType="clr">
                                      <p:cBhvr override="childStyle">
                                        <p:cTn id="7" dur="80"/>
                                        <p:tgtEl>
                                          <p:spTgt spid="1228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8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288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en-US" altLang="en-US" smtClean="0"/>
          </a:p>
        </p:txBody>
      </p:sp>
      <p:sp>
        <p:nvSpPr>
          <p:cNvPr id="117763" name="Rectangle 3"/>
          <p:cNvSpPr>
            <a:spLocks noGrp="1" noChangeArrowheads="1"/>
          </p:cNvSpPr>
          <p:nvPr>
            <p:ph type="body" idx="1"/>
          </p:nvPr>
        </p:nvSpPr>
        <p:spPr/>
        <p:txBody>
          <a:bodyPr/>
          <a:lstStyle/>
          <a:p>
            <a:pPr algn="l" rtl="0" eaLnBrk="1" hangingPunct="1">
              <a:lnSpc>
                <a:spcPct val="90000"/>
              </a:lnSpc>
            </a:pPr>
            <a:r>
              <a:rPr lang="en-US" altLang="en-US" smtClean="0"/>
              <a:t>In today's service-sector driven economy, more and more companies are using ISO 9000 as a business tool. </a:t>
            </a:r>
          </a:p>
          <a:p>
            <a:pPr algn="l" rtl="0" eaLnBrk="1" hangingPunct="1">
              <a:lnSpc>
                <a:spcPct val="90000"/>
              </a:lnSpc>
            </a:pPr>
            <a:r>
              <a:rPr lang="en-US" altLang="en-US" smtClean="0"/>
              <a:t>Through the use of properly stated quality objectives, customer satisfaction surveys and a well-defined continual improvement program companies are using ISO 9000 processes to increase their efficiency and profitability</a:t>
            </a:r>
            <a:r>
              <a:rPr lang="ar-SA" altLang="en-US" smtClean="0"/>
              <a:t>.</a:t>
            </a:r>
            <a:endParaRPr lang="ar-SA" altLang="en-US" b="1" smtClean="0"/>
          </a:p>
          <a:p>
            <a:pPr eaLnBrk="1" hangingPunct="1">
              <a:lnSpc>
                <a:spcPct val="90000"/>
              </a:lnSpc>
            </a:pPr>
            <a:endParaRPr lang="en-US" altLang="en-US" smtClean="0"/>
          </a:p>
        </p:txBody>
      </p:sp>
    </p:spTree>
    <p:extLst>
      <p:ext uri="{BB962C8B-B14F-4D97-AF65-F5344CB8AC3E}">
        <p14:creationId xmlns:p14="http://schemas.microsoft.com/office/powerpoint/2010/main" val="2097720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to="" calcmode="lin" valueType="num">
                                      <p:cBhvr>
                                        <p:cTn id="7" dur="1" fill="hold"/>
                                        <p:tgtEl>
                                          <p:spTgt spid="1177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 to="" calcmode="lin" valueType="num">
                                      <p:cBhvr>
                                        <p:cTn id="12" dur="1" fill="hold"/>
                                        <p:tgtEl>
                                          <p:spTgt spid="11776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762000"/>
            <a:ext cx="8229600" cy="1143000"/>
          </a:xfrm>
        </p:spPr>
        <p:txBody>
          <a:bodyPr/>
          <a:lstStyle/>
          <a:p>
            <a:pPr eaLnBrk="1" hangingPunct="1"/>
            <a:r>
              <a:rPr lang="en-US" altLang="en-US" b="1" smtClean="0"/>
              <a:t>Problems</a:t>
            </a:r>
          </a:p>
        </p:txBody>
      </p:sp>
      <p:sp>
        <p:nvSpPr>
          <p:cNvPr id="118787" name="Rectangle 3"/>
          <p:cNvSpPr>
            <a:spLocks noGrp="1" noChangeArrowheads="1"/>
          </p:cNvSpPr>
          <p:nvPr>
            <p:ph type="body" idx="1"/>
          </p:nvPr>
        </p:nvSpPr>
        <p:spPr/>
        <p:txBody>
          <a:bodyPr/>
          <a:lstStyle/>
          <a:p>
            <a:pPr algn="l" rtl="0" eaLnBrk="1" hangingPunct="1"/>
            <a:endParaRPr lang="ar-SA" altLang="en-US" sz="2800" b="1" smtClean="0"/>
          </a:p>
          <a:p>
            <a:pPr algn="l" rtl="0" eaLnBrk="1" hangingPunct="1"/>
            <a:r>
              <a:rPr lang="en-US" altLang="en-US" sz="2800" smtClean="0"/>
              <a:t>A common criticism of ISO 9001 is the amount of money, time and paperwork required for registration</a:t>
            </a:r>
          </a:p>
          <a:p>
            <a:pPr algn="l" rtl="0" eaLnBrk="1" hangingPunct="1"/>
            <a:r>
              <a:rPr lang="en-US" altLang="en-US" sz="2800" smtClean="0"/>
              <a:t>According to Barnes, "Opponents claim that it is only for documentation. </a:t>
            </a:r>
          </a:p>
          <a:p>
            <a:pPr algn="l" rtl="0" eaLnBrk="1" hangingPunct="1"/>
            <a:r>
              <a:rPr lang="en-US" altLang="en-US" sz="2800" smtClean="0"/>
              <a:t>Proponents believe that if a company has documented its quality systems, then most of the paperwork has already been completed</a:t>
            </a:r>
          </a:p>
        </p:txBody>
      </p:sp>
    </p:spTree>
    <p:extLst>
      <p:ext uri="{BB962C8B-B14F-4D97-AF65-F5344CB8AC3E}">
        <p14:creationId xmlns:p14="http://schemas.microsoft.com/office/powerpoint/2010/main" val="169015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 to="" calcmode="lin" valueType="num">
                                      <p:cBhvr>
                                        <p:cTn id="7" dur="1" fill="hold"/>
                                        <p:tgtEl>
                                          <p:spTgt spid="11878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8787">
                                            <p:txEl>
                                              <p:pRg st="2" end="2"/>
                                            </p:txEl>
                                          </p:spTgt>
                                        </p:tgtEl>
                                        <p:attrNameLst>
                                          <p:attrName>style.visibility</p:attrName>
                                        </p:attrNameLst>
                                      </p:cBhvr>
                                      <p:to>
                                        <p:strVal val="visible"/>
                                      </p:to>
                                    </p:set>
                                    <p:anim to="" calcmode="lin" valueType="num">
                                      <p:cBhvr>
                                        <p:cTn id="12" dur="1" fill="hold"/>
                                        <p:tgtEl>
                                          <p:spTgt spid="11878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 to="" calcmode="lin" valueType="num">
                                      <p:cBhvr>
                                        <p:cTn id="17" dur="1" fill="hold"/>
                                        <p:tgtEl>
                                          <p:spTgt spid="11878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endParaRPr lang="en-US" altLang="en-US" smtClean="0"/>
          </a:p>
        </p:txBody>
      </p:sp>
      <p:sp>
        <p:nvSpPr>
          <p:cNvPr id="119811" name="Rectangle 3"/>
          <p:cNvSpPr>
            <a:spLocks noGrp="1" noChangeArrowheads="1"/>
          </p:cNvSpPr>
          <p:nvPr>
            <p:ph type="body" idx="1"/>
          </p:nvPr>
        </p:nvSpPr>
        <p:spPr/>
        <p:txBody>
          <a:bodyPr/>
          <a:lstStyle/>
          <a:p>
            <a:pPr algn="l" rtl="0" eaLnBrk="1" hangingPunct="1">
              <a:lnSpc>
                <a:spcPct val="80000"/>
              </a:lnSpc>
            </a:pPr>
            <a:r>
              <a:rPr lang="en-US" altLang="en-US" sz="2800" smtClean="0"/>
              <a:t>According to Seddon, ISO 9001 promotes specification, control, and procedures rather than understanding and improvement</a:t>
            </a:r>
            <a:endParaRPr lang="ar-JO" altLang="en-US" sz="2800" smtClean="0"/>
          </a:p>
          <a:p>
            <a:pPr algn="l" rtl="0" eaLnBrk="1" hangingPunct="1">
              <a:lnSpc>
                <a:spcPct val="80000"/>
              </a:lnSpc>
            </a:pPr>
            <a:r>
              <a:rPr lang="en-US" altLang="en-US" sz="2800" smtClean="0"/>
              <a:t>Wade argues that ISO 9000 is effective as a guideline, but that promoting it as a standard "helps to mislead companies into thinking that certification means better quality, ... [undermining] the need for an organization to set its own quality standards</a:t>
            </a:r>
            <a:r>
              <a:rPr lang="ar-SA" altLang="en-US" sz="2800" smtClean="0"/>
              <a:t>."</a:t>
            </a:r>
            <a:endParaRPr lang="en-US" altLang="en-US" sz="2800" smtClean="0"/>
          </a:p>
          <a:p>
            <a:pPr algn="l" rtl="0" eaLnBrk="1" hangingPunct="1">
              <a:lnSpc>
                <a:spcPct val="80000"/>
              </a:lnSpc>
            </a:pPr>
            <a:r>
              <a:rPr lang="en-US" altLang="en-US" sz="2800" smtClean="0"/>
              <a:t>Paraphrased, Wade's argument is that total, blind reliance on the specifications of ISO 9001 does not guarantee a successful quality system</a:t>
            </a:r>
            <a:r>
              <a:rPr lang="ar-SA" altLang="en-US" sz="2800" smtClean="0"/>
              <a:t>.</a:t>
            </a:r>
            <a:endParaRPr lang="en-US" altLang="en-US" sz="2800" smtClean="0"/>
          </a:p>
        </p:txBody>
      </p:sp>
    </p:spTree>
    <p:extLst>
      <p:ext uri="{BB962C8B-B14F-4D97-AF65-F5344CB8AC3E}">
        <p14:creationId xmlns:p14="http://schemas.microsoft.com/office/powerpoint/2010/main" val="1237363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to="" calcmode="lin" valueType="num">
                                      <p:cBhvr>
                                        <p:cTn id="7" dur="1" fill="hold"/>
                                        <p:tgtEl>
                                          <p:spTgt spid="1198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 to="" calcmode="lin" valueType="num">
                                      <p:cBhvr>
                                        <p:cTn id="12" dur="1" fill="hold"/>
                                        <p:tgtEl>
                                          <p:spTgt spid="11981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endParaRPr lang="en-US" altLang="en-US" smtClean="0"/>
          </a:p>
        </p:txBody>
      </p:sp>
      <p:sp>
        <p:nvSpPr>
          <p:cNvPr id="120835" name="Rectangle 3"/>
          <p:cNvSpPr>
            <a:spLocks noGrp="1" noChangeArrowheads="1"/>
          </p:cNvSpPr>
          <p:nvPr>
            <p:ph type="body" idx="1"/>
          </p:nvPr>
        </p:nvSpPr>
        <p:spPr/>
        <p:txBody>
          <a:bodyPr/>
          <a:lstStyle/>
          <a:p>
            <a:pPr algn="l" rtl="0" eaLnBrk="1" hangingPunct="1">
              <a:lnSpc>
                <a:spcPct val="90000"/>
              </a:lnSpc>
            </a:pPr>
            <a:r>
              <a:rPr lang="en-US" altLang="en-US" sz="2800" smtClean="0"/>
              <a:t>The standard is seen as especially prone to failure when a company is interested in certification before quality</a:t>
            </a:r>
          </a:p>
          <a:p>
            <a:pPr algn="l" rtl="0" eaLnBrk="1" hangingPunct="1">
              <a:lnSpc>
                <a:spcPct val="90000"/>
              </a:lnSpc>
            </a:pPr>
            <a:r>
              <a:rPr lang="en-US" altLang="en-US" sz="2800" smtClean="0"/>
              <a:t>Certifications are in fact often based on customer contractual requirements rather than a desire to actually improve quality</a:t>
            </a:r>
            <a:r>
              <a:rPr lang="ar-SA" altLang="en-US" sz="2800" smtClean="0"/>
              <a:t> “</a:t>
            </a:r>
            <a:endParaRPr lang="en-US" altLang="en-US" sz="2800" smtClean="0"/>
          </a:p>
          <a:p>
            <a:pPr algn="l" rtl="0" eaLnBrk="1" hangingPunct="1">
              <a:lnSpc>
                <a:spcPct val="90000"/>
              </a:lnSpc>
            </a:pPr>
            <a:r>
              <a:rPr lang="en-US" altLang="en-US" sz="2800" smtClean="0"/>
              <a:t>If you just want the certificate on the wall, chances are, you will create a paper system that doesn't have much to do with the way you actually run your business," said ISO's Roger Frost</a:t>
            </a:r>
          </a:p>
        </p:txBody>
      </p:sp>
    </p:spTree>
    <p:extLst>
      <p:ext uri="{BB962C8B-B14F-4D97-AF65-F5344CB8AC3E}">
        <p14:creationId xmlns:p14="http://schemas.microsoft.com/office/powerpoint/2010/main" val="630329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to="" calcmode="lin" valueType="num">
                                      <p:cBhvr>
                                        <p:cTn id="7" dur="1" fill="hold"/>
                                        <p:tgtEl>
                                          <p:spTgt spid="1208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 to="" calcmode="lin" valueType="num">
                                      <p:cBhvr>
                                        <p:cTn id="12" dur="1" fill="hold"/>
                                        <p:tgtEl>
                                          <p:spTgt spid="12083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 to="" calcmode="lin" valueType="num">
                                      <p:cBhvr>
                                        <p:cTn id="17" dur="1" fill="hold"/>
                                        <p:tgtEl>
                                          <p:spTgt spid="1208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altLang="en-US" smtClean="0"/>
          </a:p>
        </p:txBody>
      </p:sp>
      <p:sp>
        <p:nvSpPr>
          <p:cNvPr id="121859" name="Rectangle 3"/>
          <p:cNvSpPr>
            <a:spLocks noGrp="1" noChangeArrowheads="1"/>
          </p:cNvSpPr>
          <p:nvPr>
            <p:ph type="body" idx="1"/>
          </p:nvPr>
        </p:nvSpPr>
        <p:spPr/>
        <p:txBody>
          <a:bodyPr/>
          <a:lstStyle/>
          <a:p>
            <a:pPr algn="l" rtl="0" eaLnBrk="1" hangingPunct="1"/>
            <a:r>
              <a:rPr lang="en-US" altLang="en-US" smtClean="0"/>
              <a:t>Certification by an independent auditor is often seen as the problem area, and according to Barnes, "has become a vehicle to increase consulting services</a:t>
            </a:r>
          </a:p>
          <a:p>
            <a:pPr algn="l" rtl="0" eaLnBrk="1" hangingPunct="1"/>
            <a:r>
              <a:rPr lang="en-US" altLang="en-US" smtClean="0"/>
              <a:t>In fact, ISO itself advises that ISO 9001 can be implemented without certification, simply for the quality benefits that can be achieved</a:t>
            </a:r>
            <a:r>
              <a:rPr lang="ar-SA" altLang="en-US" smtClean="0"/>
              <a:t>. </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415610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to="" calcmode="lin" valueType="num">
                                      <p:cBhvr>
                                        <p:cTn id="7" dur="1" fill="hold"/>
                                        <p:tgtEl>
                                          <p:spTgt spid="1218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 to="" calcmode="lin" valueType="num">
                                      <p:cBhvr>
                                        <p:cTn id="12" dur="1" fill="hold"/>
                                        <p:tgtEl>
                                          <p:spTgt spid="12185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en-US" altLang="en-US" smtClean="0"/>
          </a:p>
        </p:txBody>
      </p:sp>
      <p:sp>
        <p:nvSpPr>
          <p:cNvPr id="97283"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Another problem reported is the competition among the numerous certifying bodies, leading to a softer approach to the defects noticed in the operation of the Quality System of a firm</a:t>
            </a:r>
            <a:r>
              <a:rPr lang="ar-SA" altLang="en-US" smtClean="0"/>
              <a:t>.</a:t>
            </a:r>
            <a:endParaRPr lang="en-US" altLang="en-US" smtClean="0"/>
          </a:p>
        </p:txBody>
      </p:sp>
    </p:spTree>
    <p:extLst>
      <p:ext uri="{BB962C8B-B14F-4D97-AF65-F5344CB8AC3E}">
        <p14:creationId xmlns:p14="http://schemas.microsoft.com/office/powerpoint/2010/main" val="1978424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3">
                                            <p:txEl>
                                              <p:pRg st="1" end="1"/>
                                            </p:txEl>
                                          </p:spTgt>
                                        </p:tgtEl>
                                        <p:attrNameLst>
                                          <p:attrName>style.visibility</p:attrName>
                                        </p:attrNameLst>
                                      </p:cBhvr>
                                      <p:to>
                                        <p:strVal val="visible"/>
                                      </p:to>
                                    </p:set>
                                    <p:anim calcmode="discrete" valueType="clr">
                                      <p:cBhvr override="childStyle">
                                        <p:cTn id="7" dur="80"/>
                                        <p:tgtEl>
                                          <p:spTgt spid="972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728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838200"/>
            <a:ext cx="8229600" cy="1143000"/>
          </a:xfrm>
        </p:spPr>
        <p:txBody>
          <a:bodyPr/>
          <a:lstStyle/>
          <a:p>
            <a:pPr algn="l" rtl="0" eaLnBrk="1" hangingPunct="1"/>
            <a:r>
              <a:rPr lang="en-US" altLang="en-US" b="1" smtClean="0"/>
              <a:t>                   ISO</a:t>
            </a:r>
            <a:r>
              <a:rPr lang="ar-SA" altLang="en-US" b="1" smtClean="0"/>
              <a:t> 14000</a:t>
            </a:r>
            <a:endParaRPr lang="en-US" altLang="en-US" b="1" smtClean="0"/>
          </a:p>
        </p:txBody>
      </p:sp>
      <p:sp>
        <p:nvSpPr>
          <p:cNvPr id="130051"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The</a:t>
            </a:r>
            <a:r>
              <a:rPr lang="ar-SA" altLang="en-US" smtClean="0"/>
              <a:t> </a:t>
            </a:r>
            <a:r>
              <a:rPr lang="en-US" altLang="en-US" b="1" smtClean="0"/>
              <a:t>ISO</a:t>
            </a:r>
            <a:r>
              <a:rPr lang="ar-SA" altLang="en-US" b="1" smtClean="0"/>
              <a:t> 14000</a:t>
            </a:r>
            <a:r>
              <a:rPr lang="ar-SA" altLang="en-US" smtClean="0"/>
              <a:t> </a:t>
            </a:r>
            <a:r>
              <a:rPr lang="en-US" altLang="en-US" smtClean="0"/>
              <a:t>environmental management</a:t>
            </a:r>
            <a:r>
              <a:rPr lang="ar-SA" altLang="en-US" smtClean="0"/>
              <a:t> </a:t>
            </a:r>
            <a:r>
              <a:rPr lang="en-US" altLang="en-US" smtClean="0"/>
              <a:t>standards exist to help organizations minimize how their operations negatively affect the environment (cause adverse changes to air, water, or land) and comply with applicable laws and regulations</a:t>
            </a:r>
            <a:r>
              <a:rPr lang="ar-SA" altLang="en-US" smtClean="0"/>
              <a:t>.</a:t>
            </a:r>
          </a:p>
          <a:p>
            <a:pPr eaLnBrk="1" hangingPunct="1"/>
            <a:endParaRPr lang="en-US" altLang="en-US" smtClean="0"/>
          </a:p>
        </p:txBody>
      </p:sp>
    </p:spTree>
    <p:extLst>
      <p:ext uri="{BB962C8B-B14F-4D97-AF65-F5344CB8AC3E}">
        <p14:creationId xmlns:p14="http://schemas.microsoft.com/office/powerpoint/2010/main" val="3647622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 to="" calcmode="lin" valueType="num">
                                      <p:cBhvr>
                                        <p:cTn id="7" dur="1" fill="hold"/>
                                        <p:tgtEl>
                                          <p:spTgt spid="13005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en-US" altLang="en-US" smtClean="0"/>
          </a:p>
        </p:txBody>
      </p:sp>
      <p:sp>
        <p:nvSpPr>
          <p:cNvPr id="131075" name="Rectangle 3"/>
          <p:cNvSpPr>
            <a:spLocks noGrp="1" noChangeArrowheads="1"/>
          </p:cNvSpPr>
          <p:nvPr>
            <p:ph type="body" idx="1"/>
          </p:nvPr>
        </p:nvSpPr>
        <p:spPr/>
        <p:txBody>
          <a:bodyPr/>
          <a:lstStyle/>
          <a:p>
            <a:pPr algn="l" rtl="0" eaLnBrk="1" hangingPunct="1">
              <a:lnSpc>
                <a:spcPct val="90000"/>
              </a:lnSpc>
            </a:pPr>
            <a:r>
              <a:rPr lang="en-US" altLang="en-US" sz="2800" smtClean="0"/>
              <a:t>ISO 14001 is the international specification for an</a:t>
            </a:r>
            <a:r>
              <a:rPr lang="ar-SA" altLang="en-US" sz="2800" smtClean="0"/>
              <a:t> </a:t>
            </a:r>
            <a:r>
              <a:rPr lang="en-US" altLang="en-US" sz="2800" smtClean="0"/>
              <a:t>environmental management system</a:t>
            </a:r>
            <a:r>
              <a:rPr lang="ar-SA" altLang="en-US" sz="2800" smtClean="0"/>
              <a:t> (</a:t>
            </a:r>
            <a:r>
              <a:rPr lang="en-US" altLang="en-US" sz="2800" smtClean="0"/>
              <a:t>EMS). </a:t>
            </a:r>
          </a:p>
          <a:p>
            <a:pPr algn="l" rtl="0" eaLnBrk="1" hangingPunct="1">
              <a:lnSpc>
                <a:spcPct val="90000"/>
              </a:lnSpc>
            </a:pPr>
            <a:r>
              <a:rPr lang="en-US" altLang="en-US" sz="2800" smtClean="0"/>
              <a:t>It specifies requirements for establishing an environmental policy, determining environmental aspects and impacts of products/activities/services, planning environmental objectives and measurable targets, implementation and operation of programs to meet objectives and targets, checking and corrective action, and management review</a:t>
            </a:r>
            <a:r>
              <a:rPr lang="ar-SA" altLang="en-US" sz="2800" smtClean="0"/>
              <a:t>.</a:t>
            </a:r>
          </a:p>
        </p:txBody>
      </p:sp>
    </p:spTree>
    <p:extLst>
      <p:ext uri="{BB962C8B-B14F-4D97-AF65-F5344CB8AC3E}">
        <p14:creationId xmlns:p14="http://schemas.microsoft.com/office/powerpoint/2010/main" val="325968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to="" calcmode="lin" valueType="num">
                                      <p:cBhvr>
                                        <p:cTn id="7" dur="1" fill="hold"/>
                                        <p:tgtEl>
                                          <p:spTgt spid="1310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 to="" calcmode="lin" valueType="num">
                                      <p:cBhvr>
                                        <p:cTn id="12" dur="1" fill="hold"/>
                                        <p:tgtEl>
                                          <p:spTgt spid="1310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endParaRPr lang="en-US" altLang="en-US" smtClean="0"/>
          </a:p>
        </p:txBody>
      </p:sp>
      <p:sp>
        <p:nvSpPr>
          <p:cNvPr id="132099" name="Rectangle 3"/>
          <p:cNvSpPr>
            <a:spLocks noGrp="1" noChangeArrowheads="1"/>
          </p:cNvSpPr>
          <p:nvPr>
            <p:ph type="body" idx="1"/>
          </p:nvPr>
        </p:nvSpPr>
        <p:spPr/>
        <p:txBody>
          <a:bodyPr/>
          <a:lstStyle/>
          <a:p>
            <a:pPr algn="l" rtl="0" eaLnBrk="1" hangingPunct="1">
              <a:lnSpc>
                <a:spcPct val="80000"/>
              </a:lnSpc>
            </a:pPr>
            <a:r>
              <a:rPr lang="en-US" altLang="en-US" sz="2800" smtClean="0"/>
              <a:t>ISO 14000 is similar to</a:t>
            </a:r>
            <a:r>
              <a:rPr lang="ar-SA" altLang="en-US" sz="2800" smtClean="0"/>
              <a:t> </a:t>
            </a:r>
            <a:r>
              <a:rPr lang="en-US" altLang="en-US" sz="2800" smtClean="0"/>
              <a:t>ISO 9000</a:t>
            </a:r>
            <a:r>
              <a:rPr lang="ar-SA" altLang="en-US" sz="2800" smtClean="0"/>
              <a:t> </a:t>
            </a:r>
            <a:r>
              <a:rPr lang="en-US" altLang="en-US" sz="2800" smtClean="0"/>
              <a:t>quality management</a:t>
            </a:r>
            <a:r>
              <a:rPr lang="ar-SA" altLang="en-US" sz="2800" smtClean="0"/>
              <a:t> </a:t>
            </a:r>
            <a:r>
              <a:rPr lang="en-US" altLang="en-US" sz="2800" smtClean="0"/>
              <a:t>in that both pertain to the process (the</a:t>
            </a:r>
            <a:r>
              <a:rPr lang="ar-SA" altLang="en-US" sz="2800" smtClean="0"/>
              <a:t> </a:t>
            </a:r>
            <a:r>
              <a:rPr lang="en-US" altLang="en-US" sz="2800" smtClean="0"/>
              <a:t>comprehensive outcome</a:t>
            </a:r>
            <a:r>
              <a:rPr lang="ar-SA" altLang="en-US" sz="2800" smtClean="0"/>
              <a:t> </a:t>
            </a:r>
            <a:r>
              <a:rPr lang="en-US" altLang="en-US" sz="2800" smtClean="0"/>
              <a:t>of how a product is produced) rather than to the product itself. </a:t>
            </a:r>
          </a:p>
          <a:p>
            <a:pPr algn="l" rtl="0" eaLnBrk="1" hangingPunct="1">
              <a:lnSpc>
                <a:spcPct val="80000"/>
              </a:lnSpc>
            </a:pPr>
            <a:r>
              <a:rPr lang="en-US" altLang="en-US" sz="2800" smtClean="0"/>
              <a:t>The overall idea is to establish an organized approach to systematically reduce the impact of the environmental aspects which an organization can control. </a:t>
            </a:r>
          </a:p>
          <a:p>
            <a:pPr algn="l" rtl="0" eaLnBrk="1" hangingPunct="1">
              <a:lnSpc>
                <a:spcPct val="80000"/>
              </a:lnSpc>
            </a:pPr>
            <a:r>
              <a:rPr lang="en-US" altLang="en-US" sz="2800" smtClean="0"/>
              <a:t>Effective tools for the analysis of environmental aspects of an organization and for the generation of options for improvement are provided by the concept of</a:t>
            </a:r>
            <a:r>
              <a:rPr lang="ar-SA" altLang="en-US" sz="2800" smtClean="0"/>
              <a:t> </a:t>
            </a:r>
            <a:r>
              <a:rPr lang="en-US" altLang="en-US" sz="2800" smtClean="0"/>
              <a:t>Cleaner Production</a:t>
            </a:r>
            <a:r>
              <a:rPr lang="ar-SA" altLang="en-US" sz="2800" smtClean="0"/>
              <a:t>.</a:t>
            </a:r>
          </a:p>
          <a:p>
            <a:pPr eaLnBrk="1" hangingPunct="1">
              <a:lnSpc>
                <a:spcPct val="80000"/>
              </a:lnSpc>
            </a:pPr>
            <a:endParaRPr lang="en-US" altLang="en-US" sz="2800" smtClean="0"/>
          </a:p>
          <a:p>
            <a:pPr eaLnBrk="1" hangingPunct="1">
              <a:lnSpc>
                <a:spcPct val="80000"/>
              </a:lnSpc>
            </a:pPr>
            <a:endParaRPr lang="en-US" altLang="en-US" sz="2800" smtClean="0"/>
          </a:p>
        </p:txBody>
      </p:sp>
    </p:spTree>
    <p:extLst>
      <p:ext uri="{BB962C8B-B14F-4D97-AF65-F5344CB8AC3E}">
        <p14:creationId xmlns:p14="http://schemas.microsoft.com/office/powerpoint/2010/main" val="3043916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to="" calcmode="lin" valueType="num">
                                      <p:cBhvr>
                                        <p:cTn id="7" dur="1" fill="hold"/>
                                        <p:tgtEl>
                                          <p:spTgt spid="1320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to="" calcmode="lin" valueType="num">
                                      <p:cBhvr>
                                        <p:cTn id="12" dur="1" fill="hold"/>
                                        <p:tgtEl>
                                          <p:spTgt spid="1320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to="" calcmode="lin" valueType="num">
                                      <p:cBhvr>
                                        <p:cTn id="17" dur="1" fill="hold"/>
                                        <p:tgtEl>
                                          <p:spTgt spid="13209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p:txBody>
          <a:bodyPr/>
          <a:lstStyle/>
          <a:p>
            <a:pPr eaLnBrk="1" hangingPunct="1"/>
            <a:endParaRPr lang="en-US" altLang="en-US" smtClean="0"/>
          </a:p>
        </p:txBody>
      </p:sp>
      <p:pic>
        <p:nvPicPr>
          <p:cNvPr id="56323" name="Picture 7" descr="ISO_me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9154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65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endParaRPr lang="en-US" altLang="en-US" smtClean="0"/>
          </a:p>
        </p:txBody>
      </p:sp>
      <p:sp>
        <p:nvSpPr>
          <p:cNvPr id="133123" name="Rectangle 3"/>
          <p:cNvSpPr>
            <a:spLocks noGrp="1" noChangeArrowheads="1"/>
          </p:cNvSpPr>
          <p:nvPr>
            <p:ph type="body" idx="1"/>
          </p:nvPr>
        </p:nvSpPr>
        <p:spPr/>
        <p:txBody>
          <a:bodyPr/>
          <a:lstStyle/>
          <a:p>
            <a:pPr algn="l" rtl="0" eaLnBrk="1" hangingPunct="1"/>
            <a:r>
              <a:rPr lang="en-US" altLang="en-US" smtClean="0"/>
              <a:t>As with ISO 9000, certification is performed by third-party organizations rather than being awarded by ISO directly. </a:t>
            </a:r>
          </a:p>
          <a:p>
            <a:pPr algn="l" rtl="0" eaLnBrk="1" hangingPunct="1"/>
            <a:r>
              <a:rPr lang="en-US" altLang="en-US" smtClean="0"/>
              <a:t>The</a:t>
            </a:r>
            <a:r>
              <a:rPr lang="ar-SA" altLang="en-US" smtClean="0"/>
              <a:t> </a:t>
            </a:r>
            <a:r>
              <a:rPr lang="en-US" altLang="en-US" smtClean="0"/>
              <a:t>ISO 19011</a:t>
            </a:r>
            <a:r>
              <a:rPr lang="ar-SA" altLang="en-US" smtClean="0"/>
              <a:t> </a:t>
            </a:r>
            <a:r>
              <a:rPr lang="en-US" altLang="en-US" smtClean="0"/>
              <a:t>audit standard applies when auditing for both 9000 and 14000 compliance at once</a:t>
            </a:r>
            <a:r>
              <a:rPr lang="ar-SA" altLang="en-US" smtClean="0"/>
              <a:t>.</a:t>
            </a:r>
            <a:endParaRPr lang="ar-SA" altLang="en-US" b="1" smtClean="0"/>
          </a:p>
          <a:p>
            <a:pPr eaLnBrk="1" hangingPunct="1"/>
            <a:endParaRPr lang="en-US" altLang="en-US" smtClean="0"/>
          </a:p>
        </p:txBody>
      </p:sp>
    </p:spTree>
    <p:extLst>
      <p:ext uri="{BB962C8B-B14F-4D97-AF65-F5344CB8AC3E}">
        <p14:creationId xmlns:p14="http://schemas.microsoft.com/office/powerpoint/2010/main" val="2665345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to="" calcmode="lin" valueType="num">
                                      <p:cBhvr>
                                        <p:cTn id="7" dur="1" fill="hold"/>
                                        <p:tgtEl>
                                          <p:spTgt spid="13312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 to="" calcmode="lin" valueType="num">
                                      <p:cBhvr>
                                        <p:cTn id="12" dur="1" fill="hold"/>
                                        <p:tgtEl>
                                          <p:spTgt spid="13312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838200"/>
            <a:ext cx="8229600" cy="1143000"/>
          </a:xfrm>
        </p:spPr>
        <p:txBody>
          <a:bodyPr/>
          <a:lstStyle/>
          <a:p>
            <a:pPr eaLnBrk="1" hangingPunct="1"/>
            <a:r>
              <a:rPr lang="en-US" altLang="en-US" b="1" smtClean="0"/>
              <a:t>Standards</a:t>
            </a:r>
          </a:p>
        </p:txBody>
      </p:sp>
      <p:sp>
        <p:nvSpPr>
          <p:cNvPr id="134147" name="Rectangle 3"/>
          <p:cNvSpPr>
            <a:spLocks noGrp="1" noChangeArrowheads="1"/>
          </p:cNvSpPr>
          <p:nvPr>
            <p:ph type="body" idx="1"/>
          </p:nvPr>
        </p:nvSpPr>
        <p:spPr/>
        <p:txBody>
          <a:bodyPr/>
          <a:lstStyle/>
          <a:p>
            <a:pPr algn="l" rtl="0" eaLnBrk="1" hangingPunct="1">
              <a:lnSpc>
                <a:spcPct val="90000"/>
              </a:lnSpc>
            </a:pPr>
            <a:endParaRPr lang="ar-SA" altLang="en-US" sz="2800" b="1" smtClean="0"/>
          </a:p>
          <a:p>
            <a:pPr algn="l" rtl="0" eaLnBrk="1" hangingPunct="1">
              <a:lnSpc>
                <a:spcPct val="90000"/>
              </a:lnSpc>
            </a:pPr>
            <a:r>
              <a:rPr lang="en-US" altLang="en-US" sz="2800" smtClean="0"/>
              <a:t>The material included in this family of specifications is very broad. </a:t>
            </a:r>
          </a:p>
          <a:p>
            <a:pPr algn="l" rtl="0" eaLnBrk="1" hangingPunct="1">
              <a:lnSpc>
                <a:spcPct val="90000"/>
              </a:lnSpc>
            </a:pPr>
            <a:r>
              <a:rPr lang="en-US" altLang="en-US" sz="2800" smtClean="0"/>
              <a:t>The major parts of ISO 14000 are</a:t>
            </a:r>
            <a:r>
              <a:rPr lang="ar-SA" altLang="en-US" sz="2800" smtClean="0"/>
              <a:t>:</a:t>
            </a:r>
          </a:p>
          <a:p>
            <a:pPr algn="l" rtl="0" eaLnBrk="1" hangingPunct="1">
              <a:lnSpc>
                <a:spcPct val="90000"/>
              </a:lnSpc>
            </a:pPr>
            <a:r>
              <a:rPr lang="en-US" altLang="en-US" sz="2800" b="1" smtClean="0"/>
              <a:t>ISO 14001</a:t>
            </a:r>
            <a:r>
              <a:rPr lang="ar-SA" altLang="en-US" sz="2800" smtClean="0"/>
              <a:t> </a:t>
            </a:r>
            <a:r>
              <a:rPr lang="en-US" altLang="en-US" sz="2800" smtClean="0"/>
              <a:t>is the standard against which organizations are assessed. </a:t>
            </a:r>
          </a:p>
          <a:p>
            <a:pPr algn="l" rtl="0" eaLnBrk="1" hangingPunct="1">
              <a:lnSpc>
                <a:spcPct val="90000"/>
              </a:lnSpc>
            </a:pPr>
            <a:r>
              <a:rPr lang="en-US" altLang="en-US" sz="2800" smtClean="0"/>
              <a:t>ISO 14001 is generic and flexible enough to apply to any organization producing and/or manufacturing any product, or even providing a service anywhere in the world</a:t>
            </a:r>
          </a:p>
        </p:txBody>
      </p:sp>
    </p:spTree>
    <p:extLst>
      <p:ext uri="{BB962C8B-B14F-4D97-AF65-F5344CB8AC3E}">
        <p14:creationId xmlns:p14="http://schemas.microsoft.com/office/powerpoint/2010/main" val="3343667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anim to="" calcmode="lin" valueType="num">
                                      <p:cBhvr>
                                        <p:cTn id="7" dur="1" fill="hold"/>
                                        <p:tgtEl>
                                          <p:spTgt spid="134147">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4147">
                                            <p:txEl>
                                              <p:pRg st="2" end="2"/>
                                            </p:txEl>
                                          </p:spTgt>
                                        </p:tgtEl>
                                        <p:attrNameLst>
                                          <p:attrName>style.visibility</p:attrName>
                                        </p:attrNameLst>
                                      </p:cBhvr>
                                      <p:to>
                                        <p:strVal val="visible"/>
                                      </p:to>
                                    </p:set>
                                    <p:anim to="" calcmode="lin" valueType="num">
                                      <p:cBhvr>
                                        <p:cTn id="12" dur="1" fill="hold"/>
                                        <p:tgtEl>
                                          <p:spTgt spid="13414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4147">
                                            <p:txEl>
                                              <p:pRg st="3" end="3"/>
                                            </p:txEl>
                                          </p:spTgt>
                                        </p:tgtEl>
                                        <p:attrNameLst>
                                          <p:attrName>style.visibility</p:attrName>
                                        </p:attrNameLst>
                                      </p:cBhvr>
                                      <p:to>
                                        <p:strVal val="visible"/>
                                      </p:to>
                                    </p:set>
                                    <p:anim to="" calcmode="lin" valueType="num">
                                      <p:cBhvr>
                                        <p:cTn id="17" dur="1" fill="hold"/>
                                        <p:tgtEl>
                                          <p:spTgt spid="13414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4147">
                                            <p:txEl>
                                              <p:pRg st="4" end="4"/>
                                            </p:txEl>
                                          </p:spTgt>
                                        </p:tgtEl>
                                        <p:attrNameLst>
                                          <p:attrName>style.visibility</p:attrName>
                                        </p:attrNameLst>
                                      </p:cBhvr>
                                      <p:to>
                                        <p:strVal val="visible"/>
                                      </p:to>
                                    </p:set>
                                    <p:anim to="" calcmode="lin" valueType="num">
                                      <p:cBhvr>
                                        <p:cTn id="22" dur="1" fill="hold"/>
                                        <p:tgtEl>
                                          <p:spTgt spid="13414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endParaRPr lang="en-US" altLang="en-US" smtClean="0"/>
          </a:p>
        </p:txBody>
      </p:sp>
      <p:sp>
        <p:nvSpPr>
          <p:cNvPr id="136195" name="Rectangle 3"/>
          <p:cNvSpPr>
            <a:spLocks noGrp="1" noChangeArrowheads="1"/>
          </p:cNvSpPr>
          <p:nvPr>
            <p:ph type="body" idx="1"/>
          </p:nvPr>
        </p:nvSpPr>
        <p:spPr/>
        <p:txBody>
          <a:bodyPr/>
          <a:lstStyle/>
          <a:p>
            <a:pPr algn="l" rtl="0" eaLnBrk="1" hangingPunct="1"/>
            <a:r>
              <a:rPr lang="en-US" altLang="en-US" b="1" smtClean="0"/>
              <a:t>ISO 14004</a:t>
            </a:r>
            <a:r>
              <a:rPr lang="ar-SA" altLang="en-US" smtClean="0"/>
              <a:t> </a:t>
            </a:r>
            <a:r>
              <a:rPr lang="en-US" altLang="en-US" smtClean="0"/>
              <a:t>is a guidance document that explains the 14001 requirements in more detail. </a:t>
            </a:r>
          </a:p>
          <a:p>
            <a:pPr algn="l" rtl="0" eaLnBrk="1" hangingPunct="1"/>
            <a:r>
              <a:rPr lang="en-US" altLang="en-US" smtClean="0"/>
              <a:t>These present a structured approach to setting environmental objectives and targets and to establishing and monitoring operational controls</a:t>
            </a:r>
            <a:r>
              <a:rPr lang="ar-SA" altLang="en-US" smtClean="0"/>
              <a:t>. </a:t>
            </a:r>
          </a:p>
          <a:p>
            <a:pPr eaLnBrk="1" hangingPunct="1"/>
            <a:endParaRPr lang="en-US" altLang="en-US" smtClean="0"/>
          </a:p>
        </p:txBody>
      </p:sp>
    </p:spTree>
    <p:extLst>
      <p:ext uri="{BB962C8B-B14F-4D97-AF65-F5344CB8AC3E}">
        <p14:creationId xmlns:p14="http://schemas.microsoft.com/office/powerpoint/2010/main" val="2520036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to="" calcmode="lin" valueType="num">
                                      <p:cBhvr>
                                        <p:cTn id="7" dur="1" fill="hold"/>
                                        <p:tgtEl>
                                          <p:spTgt spid="1361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 to="" calcmode="lin" valueType="num">
                                      <p:cBhvr>
                                        <p:cTn id="12" dur="1" fill="hold"/>
                                        <p:tgtEl>
                                          <p:spTgt spid="13619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endParaRPr lang="en-US" altLang="en-US" smtClean="0"/>
          </a:p>
        </p:txBody>
      </p:sp>
      <p:sp>
        <p:nvSpPr>
          <p:cNvPr id="138243" name="Rectangle 3"/>
          <p:cNvSpPr>
            <a:spLocks noGrp="1" noChangeArrowheads="1"/>
          </p:cNvSpPr>
          <p:nvPr>
            <p:ph type="body" idx="1"/>
          </p:nvPr>
        </p:nvSpPr>
        <p:spPr/>
        <p:txBody>
          <a:bodyPr/>
          <a:lstStyle/>
          <a:p>
            <a:pPr algn="l" rtl="0" eaLnBrk="1" hangingPunct="1">
              <a:lnSpc>
                <a:spcPct val="90000"/>
              </a:lnSpc>
            </a:pPr>
            <a:r>
              <a:rPr lang="en-US" altLang="en-US" sz="2400" smtClean="0"/>
              <a:t>These are further expanded upon by the following</a:t>
            </a:r>
            <a:r>
              <a:rPr lang="ar-SA" altLang="en-US" sz="2400" smtClean="0"/>
              <a:t>:</a:t>
            </a:r>
          </a:p>
          <a:p>
            <a:pPr algn="l" rtl="0" eaLnBrk="1" hangingPunct="1">
              <a:lnSpc>
                <a:spcPct val="90000"/>
              </a:lnSpc>
            </a:pPr>
            <a:r>
              <a:rPr lang="en-US" altLang="en-US" sz="2400" b="1" smtClean="0"/>
              <a:t>ISO 14020</a:t>
            </a:r>
            <a:r>
              <a:rPr lang="ar-SA" altLang="en-US" sz="2400" smtClean="0"/>
              <a:t> </a:t>
            </a:r>
            <a:r>
              <a:rPr lang="en-US" altLang="en-US" sz="2400" smtClean="0"/>
              <a:t>series (14020 to 14025), Environmental Labeling, covers labels and declarations</a:t>
            </a:r>
            <a:r>
              <a:rPr lang="ar-SA" altLang="en-US" sz="2400" smtClean="0"/>
              <a:t>. </a:t>
            </a:r>
          </a:p>
          <a:p>
            <a:pPr algn="l" rtl="0" eaLnBrk="1" hangingPunct="1">
              <a:lnSpc>
                <a:spcPct val="90000"/>
              </a:lnSpc>
            </a:pPr>
            <a:r>
              <a:rPr lang="en-US" altLang="en-US" sz="2400" b="1" smtClean="0"/>
              <a:t>ISO 14030</a:t>
            </a:r>
            <a:r>
              <a:rPr lang="ar-SA" altLang="en-US" sz="2400" smtClean="0"/>
              <a:t> </a:t>
            </a:r>
            <a:r>
              <a:rPr lang="en-US" altLang="en-US" sz="2400" smtClean="0"/>
              <a:t>discusses post-production environmental assessment</a:t>
            </a:r>
            <a:r>
              <a:rPr lang="ar-SA" altLang="en-US" sz="2400" smtClean="0"/>
              <a:t>. </a:t>
            </a:r>
          </a:p>
          <a:p>
            <a:pPr algn="l" rtl="0" eaLnBrk="1" hangingPunct="1">
              <a:lnSpc>
                <a:spcPct val="90000"/>
              </a:lnSpc>
            </a:pPr>
            <a:r>
              <a:rPr lang="en-US" altLang="en-US" sz="2400" b="1" smtClean="0"/>
              <a:t>ISO 14031</a:t>
            </a:r>
            <a:r>
              <a:rPr lang="ar-SA" altLang="en-US" sz="2400" smtClean="0"/>
              <a:t> </a:t>
            </a:r>
            <a:r>
              <a:rPr lang="en-US" altLang="en-US" sz="2400" smtClean="0"/>
              <a:t>Evaluation of Environmental Performance</a:t>
            </a:r>
            <a:r>
              <a:rPr lang="ar-SA" altLang="en-US" sz="2400" smtClean="0"/>
              <a:t>. </a:t>
            </a:r>
          </a:p>
          <a:p>
            <a:pPr algn="l" rtl="0" eaLnBrk="1" hangingPunct="1">
              <a:lnSpc>
                <a:spcPct val="90000"/>
              </a:lnSpc>
            </a:pPr>
            <a:r>
              <a:rPr lang="en-US" altLang="en-US" sz="2400" b="1" smtClean="0"/>
              <a:t>ISO 14040</a:t>
            </a:r>
            <a:r>
              <a:rPr lang="ar-SA" altLang="en-US" sz="2400" smtClean="0"/>
              <a:t> </a:t>
            </a:r>
            <a:r>
              <a:rPr lang="en-US" altLang="en-US" sz="2400" smtClean="0"/>
              <a:t>series (14040 to 14044</a:t>
            </a:r>
            <a:r>
              <a:rPr lang="ar-SA" altLang="en-US" sz="2400" smtClean="0"/>
              <a:t>), </a:t>
            </a:r>
            <a:r>
              <a:rPr lang="en-US" altLang="en-US" sz="2400" smtClean="0"/>
              <a:t>Life Cycle Assessment, LCA</a:t>
            </a:r>
            <a:r>
              <a:rPr lang="ar-SA" altLang="en-US" sz="2400" smtClean="0"/>
              <a:t>, </a:t>
            </a:r>
            <a:r>
              <a:rPr lang="en-US" altLang="en-US" sz="2400" smtClean="0"/>
              <a:t>discusses pre-production planning and environment goal setting</a:t>
            </a:r>
            <a:r>
              <a:rPr lang="ar-SA" altLang="en-US" sz="2400" smtClean="0"/>
              <a:t>. </a:t>
            </a:r>
          </a:p>
          <a:p>
            <a:pPr eaLnBrk="1" hangingPunct="1">
              <a:lnSpc>
                <a:spcPct val="90000"/>
              </a:lnSpc>
            </a:pPr>
            <a:endParaRPr lang="en-US" altLang="en-US" sz="2400" smtClean="0"/>
          </a:p>
        </p:txBody>
      </p:sp>
    </p:spTree>
    <p:extLst>
      <p:ext uri="{BB962C8B-B14F-4D97-AF65-F5344CB8AC3E}">
        <p14:creationId xmlns:p14="http://schemas.microsoft.com/office/powerpoint/2010/main" val="1879707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to="" calcmode="lin" valueType="num">
                                      <p:cBhvr>
                                        <p:cTn id="7" dur="1" fill="hold"/>
                                        <p:tgtEl>
                                          <p:spTgt spid="1382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 to="" calcmode="lin" valueType="num">
                                      <p:cBhvr>
                                        <p:cTn id="12" dur="1" fill="hold"/>
                                        <p:tgtEl>
                                          <p:spTgt spid="1382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 to="" calcmode="lin" valueType="num">
                                      <p:cBhvr>
                                        <p:cTn id="17" dur="1" fill="hold"/>
                                        <p:tgtEl>
                                          <p:spTgt spid="1382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 to="" calcmode="lin" valueType="num">
                                      <p:cBhvr>
                                        <p:cTn id="22" dur="1" fill="hold"/>
                                        <p:tgtEl>
                                          <p:spTgt spid="13824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 to="" calcmode="lin" valueType="num">
                                      <p:cBhvr>
                                        <p:cTn id="27" dur="1" fill="hold"/>
                                        <p:tgtEl>
                                          <p:spTgt spid="13824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endParaRPr lang="en-US" altLang="en-US" smtClean="0"/>
          </a:p>
        </p:txBody>
      </p:sp>
      <p:sp>
        <p:nvSpPr>
          <p:cNvPr id="139267" name="Rectangle 3"/>
          <p:cNvSpPr>
            <a:spLocks noGrp="1" noChangeArrowheads="1"/>
          </p:cNvSpPr>
          <p:nvPr>
            <p:ph type="body" idx="1"/>
          </p:nvPr>
        </p:nvSpPr>
        <p:spPr/>
        <p:txBody>
          <a:bodyPr/>
          <a:lstStyle/>
          <a:p>
            <a:pPr algn="l" rtl="0" eaLnBrk="1" hangingPunct="1"/>
            <a:r>
              <a:rPr lang="en-US" altLang="en-US" b="1" smtClean="0"/>
              <a:t>ISO 14050</a:t>
            </a:r>
            <a:r>
              <a:rPr lang="ar-SA" altLang="en-US" smtClean="0"/>
              <a:t> </a:t>
            </a:r>
            <a:r>
              <a:rPr lang="en-US" altLang="en-US" smtClean="0"/>
              <a:t>terms and definitions</a:t>
            </a:r>
            <a:r>
              <a:rPr lang="ar-SA" altLang="en-US" smtClean="0"/>
              <a:t>. </a:t>
            </a:r>
          </a:p>
          <a:p>
            <a:pPr algn="l" rtl="0" eaLnBrk="1" hangingPunct="1"/>
            <a:r>
              <a:rPr lang="en-US" altLang="en-US" b="1" smtClean="0"/>
              <a:t>ISO 14062</a:t>
            </a:r>
            <a:r>
              <a:rPr lang="ar-SA" altLang="en-US" smtClean="0"/>
              <a:t> </a:t>
            </a:r>
            <a:r>
              <a:rPr lang="en-US" altLang="en-US" smtClean="0"/>
              <a:t>discusses making improvements to environmental impact goals</a:t>
            </a:r>
            <a:r>
              <a:rPr lang="ar-SA" altLang="en-US" smtClean="0"/>
              <a:t>. </a:t>
            </a:r>
          </a:p>
          <a:p>
            <a:pPr algn="l" rtl="0" eaLnBrk="1" hangingPunct="1"/>
            <a:r>
              <a:rPr lang="en-US" altLang="en-US" b="1" smtClean="0"/>
              <a:t>ISO 14063</a:t>
            </a:r>
            <a:r>
              <a:rPr lang="ar-SA" altLang="en-US" smtClean="0"/>
              <a:t> </a:t>
            </a:r>
            <a:r>
              <a:rPr lang="en-US" altLang="en-US" smtClean="0"/>
              <a:t>is an addendum to 14020, discussing further communications on environmental impact</a:t>
            </a:r>
            <a:r>
              <a:rPr lang="ar-SA" altLang="en-US" smtClean="0"/>
              <a:t>. </a:t>
            </a:r>
          </a:p>
          <a:p>
            <a:pPr eaLnBrk="1" hangingPunct="1"/>
            <a:endParaRPr lang="en-US" altLang="en-US" smtClean="0"/>
          </a:p>
        </p:txBody>
      </p:sp>
    </p:spTree>
    <p:extLst>
      <p:ext uri="{BB962C8B-B14F-4D97-AF65-F5344CB8AC3E}">
        <p14:creationId xmlns:p14="http://schemas.microsoft.com/office/powerpoint/2010/main" val="950185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to="" calcmode="lin" valueType="num">
                                      <p:cBhvr>
                                        <p:cTn id="7" dur="1" fill="hold"/>
                                        <p:tgtEl>
                                          <p:spTgt spid="1392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 to="" calcmode="lin" valueType="num">
                                      <p:cBhvr>
                                        <p:cTn id="12" dur="1" fill="hold"/>
                                        <p:tgtEl>
                                          <p:spTgt spid="1392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 to="" calcmode="lin" valueType="num">
                                      <p:cBhvr>
                                        <p:cTn id="17" dur="1" fill="hold"/>
                                        <p:tgtEl>
                                          <p:spTgt spid="1392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endParaRPr lang="en-US" altLang="en-US" smtClean="0"/>
          </a:p>
        </p:txBody>
      </p:sp>
      <p:sp>
        <p:nvSpPr>
          <p:cNvPr id="137219" name="Rectangle 3"/>
          <p:cNvSpPr>
            <a:spLocks noGrp="1" noChangeArrowheads="1"/>
          </p:cNvSpPr>
          <p:nvPr>
            <p:ph type="body" idx="1"/>
          </p:nvPr>
        </p:nvSpPr>
        <p:spPr/>
        <p:txBody>
          <a:bodyPr/>
          <a:lstStyle/>
          <a:p>
            <a:pPr algn="l" rtl="0" eaLnBrk="1" hangingPunct="1"/>
            <a:r>
              <a:rPr lang="en-US" altLang="en-US" sz="2800" smtClean="0"/>
              <a:t>Is Greenhouse gases – Part 1: Specification with guidance at the organization level for the description, quantification and reporting of greenhouse gas emissions and removals</a:t>
            </a:r>
            <a:r>
              <a:rPr lang="ar-SA" altLang="en-US" sz="2800" smtClean="0"/>
              <a:t>. </a:t>
            </a:r>
          </a:p>
          <a:p>
            <a:pPr algn="l" rtl="0" eaLnBrk="1" hangingPunct="1"/>
            <a:r>
              <a:rPr lang="en-US" altLang="en-US" sz="2800" smtClean="0"/>
              <a:t>Is Greenhouse gases – Part 2: Specification with guidance at the project level for the description, quantification, monitoring and reporting of greenhouse gas emission reductions and removal enhancements</a:t>
            </a:r>
            <a:r>
              <a:rPr lang="ar-SA" altLang="en-US" sz="2800" smtClean="0"/>
              <a:t>. </a:t>
            </a:r>
          </a:p>
          <a:p>
            <a:pPr eaLnBrk="1" hangingPunct="1"/>
            <a:endParaRPr lang="en-US" altLang="en-US" sz="2800" smtClean="0"/>
          </a:p>
        </p:txBody>
      </p:sp>
    </p:spTree>
    <p:extLst>
      <p:ext uri="{BB962C8B-B14F-4D97-AF65-F5344CB8AC3E}">
        <p14:creationId xmlns:p14="http://schemas.microsoft.com/office/powerpoint/2010/main" val="230643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to="" calcmode="lin" valueType="num">
                                      <p:cBhvr>
                                        <p:cTn id="7" dur="1" fill="hold"/>
                                        <p:tgtEl>
                                          <p:spTgt spid="1372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 to="" calcmode="lin" valueType="num">
                                      <p:cBhvr>
                                        <p:cTn id="12" dur="1" fill="hold"/>
                                        <p:tgtEl>
                                          <p:spTgt spid="13721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endParaRPr lang="en-US" altLang="en-US" smtClean="0"/>
          </a:p>
        </p:txBody>
      </p:sp>
      <p:sp>
        <p:nvSpPr>
          <p:cNvPr id="140291"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Is Greenhouse gases – Part 3: Specification with guidance for the validation and verification of greenhouse gas assertion</a:t>
            </a:r>
            <a:r>
              <a:rPr lang="ar-SA" altLang="en-US" smtClean="0"/>
              <a:t>. </a:t>
            </a:r>
          </a:p>
          <a:p>
            <a:pPr eaLnBrk="1" hangingPunct="1"/>
            <a:endParaRPr lang="en-US" altLang="en-US" smtClean="0"/>
          </a:p>
        </p:txBody>
      </p:sp>
    </p:spTree>
    <p:extLst>
      <p:ext uri="{BB962C8B-B14F-4D97-AF65-F5344CB8AC3E}">
        <p14:creationId xmlns:p14="http://schemas.microsoft.com/office/powerpoint/2010/main" val="1765795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 to="" calcmode="lin" valueType="num">
                                      <p:cBhvr>
                                        <p:cTn id="7" dur="1" fill="hold"/>
                                        <p:tgtEl>
                                          <p:spTgt spid="14029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endParaRPr lang="en-US" altLang="en-US" smtClean="0"/>
          </a:p>
        </p:txBody>
      </p:sp>
      <p:sp>
        <p:nvSpPr>
          <p:cNvPr id="135171" name="Rectangle 3"/>
          <p:cNvSpPr>
            <a:spLocks noGrp="1" noChangeArrowheads="1"/>
          </p:cNvSpPr>
          <p:nvPr>
            <p:ph type="body" idx="1"/>
          </p:nvPr>
        </p:nvSpPr>
        <p:spPr/>
        <p:txBody>
          <a:bodyPr/>
          <a:lstStyle/>
          <a:p>
            <a:pPr algn="l" rtl="0" eaLnBrk="1" hangingPunct="1"/>
            <a:r>
              <a:rPr lang="en-US" altLang="en-US" smtClean="0"/>
              <a:t>ISO 19011</a:t>
            </a:r>
            <a:r>
              <a:rPr lang="ar-SA" altLang="en-US" smtClean="0"/>
              <a:t> </a:t>
            </a:r>
            <a:r>
              <a:rPr lang="en-US" altLang="en-US" smtClean="0"/>
              <a:t>which specifies one</a:t>
            </a:r>
            <a:r>
              <a:rPr lang="ar-SA" altLang="en-US" smtClean="0"/>
              <a:t> </a:t>
            </a:r>
            <a:r>
              <a:rPr lang="en-US" altLang="en-US" smtClean="0"/>
              <a:t>audit</a:t>
            </a:r>
            <a:r>
              <a:rPr lang="ar-SA" altLang="en-US" smtClean="0"/>
              <a:t> </a:t>
            </a:r>
            <a:r>
              <a:rPr lang="en-US" altLang="en-US" smtClean="0"/>
              <a:t>protocol</a:t>
            </a:r>
            <a:r>
              <a:rPr lang="ar-SA" altLang="en-US" smtClean="0"/>
              <a:t> </a:t>
            </a:r>
            <a:r>
              <a:rPr lang="en-US" altLang="en-US" smtClean="0"/>
              <a:t>for both 14000 and 9000 series standards together. </a:t>
            </a:r>
          </a:p>
          <a:p>
            <a:pPr algn="l" rtl="0" eaLnBrk="1" hangingPunct="1"/>
            <a:r>
              <a:rPr lang="en-US" altLang="en-US" smtClean="0"/>
              <a:t>This replaces</a:t>
            </a:r>
            <a:r>
              <a:rPr lang="ar-SA" altLang="en-US" smtClean="0"/>
              <a:t> </a:t>
            </a:r>
            <a:r>
              <a:rPr lang="en-US" altLang="en-US" b="1" smtClean="0"/>
              <a:t>ISO 14011</a:t>
            </a:r>
            <a:r>
              <a:rPr lang="ar-SA" altLang="en-US" smtClean="0"/>
              <a:t> </a:t>
            </a:r>
            <a:r>
              <a:rPr lang="en-US" altLang="en-US" smtClean="0"/>
              <a:t>meta-evaluation—how to tell if your intended regulatory tools worked. </a:t>
            </a:r>
          </a:p>
          <a:p>
            <a:pPr algn="l" rtl="0" eaLnBrk="1" hangingPunct="1"/>
            <a:r>
              <a:rPr lang="en-US" altLang="en-US" smtClean="0"/>
              <a:t>19011 is now the only recommended way to determine this</a:t>
            </a:r>
            <a:r>
              <a:rPr lang="ar-JO" altLang="en-US" smtClean="0"/>
              <a:t>.</a:t>
            </a:r>
            <a:endParaRPr lang="en-US" altLang="en-US" smtClean="0"/>
          </a:p>
        </p:txBody>
      </p:sp>
    </p:spTree>
    <p:extLst>
      <p:ext uri="{BB962C8B-B14F-4D97-AF65-F5344CB8AC3E}">
        <p14:creationId xmlns:p14="http://schemas.microsoft.com/office/powerpoint/2010/main" val="212410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to="" calcmode="lin" valueType="num">
                                      <p:cBhvr>
                                        <p:cTn id="7" dur="1" fill="hold"/>
                                        <p:tgtEl>
                                          <p:spTgt spid="1351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 to="" calcmode="lin" valueType="num">
                                      <p:cBhvr>
                                        <p:cTn id="12" dur="1" fill="hold"/>
                                        <p:tgtEl>
                                          <p:spTgt spid="1351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 to="" calcmode="lin" valueType="num">
                                      <p:cBhvr>
                                        <p:cTn id="17" dur="1" fill="hold"/>
                                        <p:tgtEl>
                                          <p:spTgt spid="13517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609600"/>
            <a:ext cx="8229600" cy="1143000"/>
          </a:xfrm>
        </p:spPr>
        <p:txBody>
          <a:bodyPr/>
          <a:lstStyle/>
          <a:p>
            <a:pPr eaLnBrk="1" hangingPunct="1"/>
            <a:r>
              <a:rPr lang="en-US" altLang="en-US" sz="3600" b="1" smtClean="0"/>
              <a:t>Environmental management system</a:t>
            </a:r>
          </a:p>
        </p:txBody>
      </p:sp>
      <p:sp>
        <p:nvSpPr>
          <p:cNvPr id="142339" name="Rectangle 3"/>
          <p:cNvSpPr>
            <a:spLocks noGrp="1" noChangeArrowheads="1"/>
          </p:cNvSpPr>
          <p:nvPr>
            <p:ph type="body" idx="1"/>
          </p:nvPr>
        </p:nvSpPr>
        <p:spPr/>
        <p:txBody>
          <a:bodyPr/>
          <a:lstStyle/>
          <a:p>
            <a:pPr algn="l" rtl="0" eaLnBrk="1" hangingPunct="1"/>
            <a:r>
              <a:rPr lang="en-US" altLang="en-US" smtClean="0"/>
              <a:t>The</a:t>
            </a:r>
            <a:r>
              <a:rPr lang="ar-SA" altLang="en-US" smtClean="0"/>
              <a:t> </a:t>
            </a:r>
            <a:r>
              <a:rPr lang="en-US" altLang="en-US" b="1" smtClean="0"/>
              <a:t>Environmental Management System</a:t>
            </a:r>
            <a:r>
              <a:rPr lang="ar-SA" altLang="en-US" smtClean="0"/>
              <a:t> (</a:t>
            </a:r>
            <a:r>
              <a:rPr lang="en-US" altLang="en-US" smtClean="0"/>
              <a:t>EMS) is part of a management system of an</a:t>
            </a:r>
            <a:r>
              <a:rPr lang="ar-SA" altLang="en-US" smtClean="0"/>
              <a:t> </a:t>
            </a:r>
            <a:r>
              <a:rPr lang="en-US" altLang="en-US" smtClean="0"/>
              <a:t>organization</a:t>
            </a:r>
            <a:r>
              <a:rPr lang="ar-SA" altLang="en-US" smtClean="0"/>
              <a:t> (</a:t>
            </a:r>
            <a:r>
              <a:rPr lang="en-US" altLang="en-US" smtClean="0"/>
              <a:t>enterprise, authority, etc.), in which specific competencies, behaviours, procedures and demands for the implementation of an operational</a:t>
            </a:r>
            <a:r>
              <a:rPr lang="ar-SA" altLang="en-US" smtClean="0"/>
              <a:t> </a:t>
            </a:r>
            <a:r>
              <a:rPr lang="en-US" altLang="en-US" smtClean="0"/>
              <a:t>environmental policy</a:t>
            </a:r>
            <a:r>
              <a:rPr lang="ar-SA" altLang="en-US" smtClean="0"/>
              <a:t> </a:t>
            </a:r>
            <a:r>
              <a:rPr lang="en-US" altLang="en-US" smtClean="0"/>
              <a:t>of the organization are defined</a:t>
            </a:r>
            <a:r>
              <a:rPr lang="ar-SA" altLang="en-US" smtClean="0"/>
              <a:t>.</a:t>
            </a:r>
          </a:p>
          <a:p>
            <a:pPr eaLnBrk="1" hangingPunct="1"/>
            <a:endParaRPr lang="en-US" altLang="en-US" smtClean="0"/>
          </a:p>
        </p:txBody>
      </p:sp>
    </p:spTree>
    <p:extLst>
      <p:ext uri="{BB962C8B-B14F-4D97-AF65-F5344CB8AC3E}">
        <p14:creationId xmlns:p14="http://schemas.microsoft.com/office/powerpoint/2010/main" val="3985359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to="" calcmode="lin" valueType="num">
                                      <p:cBhvr>
                                        <p:cTn id="7" dur="1" fill="hold"/>
                                        <p:tgtEl>
                                          <p:spTgt spid="14233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609600"/>
            <a:ext cx="8229600" cy="1143000"/>
          </a:xfrm>
        </p:spPr>
        <p:txBody>
          <a:bodyPr/>
          <a:lstStyle/>
          <a:p>
            <a:pPr eaLnBrk="1" hangingPunct="1"/>
            <a:r>
              <a:rPr lang="en-US" altLang="en-US" smtClean="0"/>
              <a:t>Legislation and standards</a:t>
            </a:r>
          </a:p>
        </p:txBody>
      </p:sp>
      <p:sp>
        <p:nvSpPr>
          <p:cNvPr id="143363" name="Rectangle 3"/>
          <p:cNvSpPr>
            <a:spLocks noGrp="1" noChangeArrowheads="1"/>
          </p:cNvSpPr>
          <p:nvPr>
            <p:ph type="body" idx="1"/>
          </p:nvPr>
        </p:nvSpPr>
        <p:spPr/>
        <p:txBody>
          <a:bodyPr/>
          <a:lstStyle/>
          <a:p>
            <a:pPr algn="l" rtl="0" eaLnBrk="1" hangingPunct="1">
              <a:lnSpc>
                <a:spcPct val="90000"/>
              </a:lnSpc>
            </a:pPr>
            <a:r>
              <a:rPr lang="en-US" altLang="en-US" sz="2400" smtClean="0"/>
              <a:t>Within the European Union (EU) legislation was introduced to encourage businesses to voluntarily adopt</a:t>
            </a:r>
            <a:r>
              <a:rPr lang="ar-SA" altLang="en-US" sz="2400" smtClean="0"/>
              <a:t> </a:t>
            </a:r>
            <a:r>
              <a:rPr lang="en-US" altLang="en-US" sz="2400" smtClean="0"/>
              <a:t>ISO 14000</a:t>
            </a:r>
            <a:r>
              <a:rPr lang="ar-SA" altLang="en-US" sz="2400" smtClean="0"/>
              <a:t>.</a:t>
            </a:r>
          </a:p>
          <a:p>
            <a:pPr algn="l" rtl="0" eaLnBrk="1" hangingPunct="1">
              <a:lnSpc>
                <a:spcPct val="90000"/>
              </a:lnSpc>
            </a:pPr>
            <a:r>
              <a:rPr lang="en-US" altLang="en-US" sz="2400" smtClean="0"/>
              <a:t>Regulation (EC) No 761/2001 of the European Parliament and of the Council of 19 March 2001, allowed voluntary participation by organisations in a Community eco-management and audit scheme</a:t>
            </a:r>
            <a:r>
              <a:rPr lang="ar-SA" altLang="en-US" sz="2400" smtClean="0"/>
              <a:t> </a:t>
            </a:r>
            <a:r>
              <a:rPr lang="en-US" altLang="en-US" sz="2400" smtClean="0"/>
              <a:t>Eco-Management and Audit Scheme</a:t>
            </a:r>
            <a:r>
              <a:rPr lang="ar-SA" altLang="en-US" sz="2400" smtClean="0"/>
              <a:t> (</a:t>
            </a:r>
            <a:r>
              <a:rPr lang="en-US" altLang="en-US" sz="2400" smtClean="0"/>
              <a:t>EMAS</a:t>
            </a:r>
            <a:r>
              <a:rPr lang="ar-SA" altLang="en-US" sz="2400" smtClean="0"/>
              <a:t>).</a:t>
            </a:r>
          </a:p>
          <a:p>
            <a:pPr algn="l" rtl="0" eaLnBrk="1" hangingPunct="1">
              <a:lnSpc>
                <a:spcPct val="90000"/>
              </a:lnSpc>
            </a:pPr>
            <a:r>
              <a:rPr lang="en-US" altLang="en-US" sz="2400" smtClean="0"/>
              <a:t>The implementation of a robust EMS, which may incorporate ISO 14001, should lead to improved environmental performance, including better and more consistent legal compliance</a:t>
            </a:r>
            <a:r>
              <a:rPr lang="ar-SA" altLang="en-US" sz="2400" smtClean="0"/>
              <a:t>.</a:t>
            </a:r>
          </a:p>
          <a:p>
            <a:pPr eaLnBrk="1" hangingPunct="1">
              <a:lnSpc>
                <a:spcPct val="90000"/>
              </a:lnSpc>
            </a:pPr>
            <a:endParaRPr lang="en-US" altLang="en-US" sz="2400" smtClean="0"/>
          </a:p>
        </p:txBody>
      </p:sp>
    </p:spTree>
    <p:extLst>
      <p:ext uri="{BB962C8B-B14F-4D97-AF65-F5344CB8AC3E}">
        <p14:creationId xmlns:p14="http://schemas.microsoft.com/office/powerpoint/2010/main" val="932265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to="" calcmode="lin" valueType="num">
                                      <p:cBhvr>
                                        <p:cTn id="7" dur="1" fill="hold"/>
                                        <p:tgtEl>
                                          <p:spTgt spid="1433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 to="" calcmode="lin" valueType="num">
                                      <p:cBhvr>
                                        <p:cTn id="12" dur="1" fill="hold"/>
                                        <p:tgtEl>
                                          <p:spTgt spid="1433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 to="" calcmode="lin" valueType="num">
                                      <p:cBhvr>
                                        <p:cTn id="17" dur="1" fill="hold"/>
                                        <p:tgtEl>
                                          <p:spTgt spid="14336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altLang="en-US" smtClean="0"/>
          </a:p>
        </p:txBody>
      </p:sp>
      <p:sp>
        <p:nvSpPr>
          <p:cNvPr id="89091" name="Rectangle 3"/>
          <p:cNvSpPr>
            <a:spLocks noGrp="1" noChangeArrowheads="1"/>
          </p:cNvSpPr>
          <p:nvPr>
            <p:ph type="body" idx="1"/>
          </p:nvPr>
        </p:nvSpPr>
        <p:spPr/>
        <p:txBody>
          <a:bodyPr/>
          <a:lstStyle/>
          <a:p>
            <a:pPr algn="l" rtl="0" eaLnBrk="1" hangingPunct="1">
              <a:lnSpc>
                <a:spcPct val="90000"/>
              </a:lnSpc>
            </a:pPr>
            <a:r>
              <a:rPr lang="en-US" altLang="en-US" sz="2400" smtClean="0"/>
              <a:t>A map of </a:t>
            </a:r>
            <a:r>
              <a:rPr lang="en-US" altLang="en-US" sz="4000" smtClean="0"/>
              <a:t>standards bodies</a:t>
            </a:r>
            <a:r>
              <a:rPr lang="en-US" altLang="en-US" sz="2400" smtClean="0"/>
              <a:t> who are ISO members</a:t>
            </a:r>
          </a:p>
          <a:p>
            <a:pPr algn="l" rtl="0" eaLnBrk="1" hangingPunct="1">
              <a:lnSpc>
                <a:spcPct val="90000"/>
              </a:lnSpc>
            </a:pPr>
            <a:r>
              <a:rPr lang="en-US" altLang="en-US" sz="2400" u="sng" smtClean="0"/>
              <a:t>Key:</a:t>
            </a:r>
          </a:p>
          <a:p>
            <a:pPr algn="l" rtl="0" eaLnBrk="1" hangingPunct="1">
              <a:lnSpc>
                <a:spcPct val="90000"/>
              </a:lnSpc>
            </a:pPr>
            <a:r>
              <a:rPr lang="ar-SA" altLang="en-US" sz="2400" b="1" smtClean="0">
                <a:solidFill>
                  <a:srgbClr val="006600"/>
                </a:solidFill>
              </a:rPr>
              <a:t>     </a:t>
            </a:r>
            <a:r>
              <a:rPr lang="en-US" altLang="en-US" sz="2400" b="1" smtClean="0">
                <a:solidFill>
                  <a:srgbClr val="006600"/>
                </a:solidFill>
              </a:rPr>
              <a:t>members</a:t>
            </a:r>
          </a:p>
          <a:p>
            <a:pPr algn="l" rtl="0" eaLnBrk="1" hangingPunct="1">
              <a:lnSpc>
                <a:spcPct val="90000"/>
              </a:lnSpc>
            </a:pPr>
            <a:endParaRPr lang="en-US" altLang="en-US" sz="2400" smtClean="0"/>
          </a:p>
          <a:p>
            <a:pPr algn="l" rtl="0" eaLnBrk="1" hangingPunct="1">
              <a:lnSpc>
                <a:spcPct val="90000"/>
              </a:lnSpc>
            </a:pPr>
            <a:r>
              <a:rPr lang="ar-SA" altLang="en-US" sz="2400" smtClean="0"/>
              <a:t>     </a:t>
            </a:r>
            <a:r>
              <a:rPr lang="en-US" altLang="en-US" sz="2400" b="1" smtClean="0">
                <a:solidFill>
                  <a:srgbClr val="CCCC00"/>
                </a:solidFill>
              </a:rPr>
              <a:t>correspondent members</a:t>
            </a:r>
          </a:p>
          <a:p>
            <a:pPr algn="l" rtl="0" eaLnBrk="1" hangingPunct="1">
              <a:lnSpc>
                <a:spcPct val="90000"/>
              </a:lnSpc>
            </a:pPr>
            <a:endParaRPr lang="en-US" altLang="en-US" sz="2400" smtClean="0"/>
          </a:p>
          <a:p>
            <a:pPr algn="l" rtl="0" eaLnBrk="1" hangingPunct="1">
              <a:lnSpc>
                <a:spcPct val="90000"/>
              </a:lnSpc>
            </a:pPr>
            <a:r>
              <a:rPr lang="ar-SA" altLang="en-US" sz="2400" smtClean="0"/>
              <a:t>     </a:t>
            </a:r>
            <a:r>
              <a:rPr lang="en-US" altLang="en-US" sz="2400" b="1" smtClean="0">
                <a:solidFill>
                  <a:srgbClr val="FF0000"/>
                </a:solidFill>
              </a:rPr>
              <a:t>subscriber members</a:t>
            </a:r>
          </a:p>
          <a:p>
            <a:pPr algn="l" rtl="0" eaLnBrk="1" hangingPunct="1">
              <a:lnSpc>
                <a:spcPct val="90000"/>
              </a:lnSpc>
              <a:buFontTx/>
              <a:buNone/>
            </a:pPr>
            <a:endParaRPr lang="en-US" altLang="en-US" sz="2400" b="1" smtClean="0">
              <a:solidFill>
                <a:srgbClr val="FF0000"/>
              </a:solidFill>
            </a:endParaRPr>
          </a:p>
          <a:p>
            <a:pPr algn="l" rtl="0" eaLnBrk="1" hangingPunct="1">
              <a:lnSpc>
                <a:spcPct val="90000"/>
              </a:lnSpc>
            </a:pPr>
            <a:r>
              <a:rPr lang="ar-SA" altLang="en-US" sz="2400" b="1" smtClean="0"/>
              <a:t>     </a:t>
            </a:r>
            <a:r>
              <a:rPr lang="en-US" altLang="en-US" sz="2400" b="1" smtClean="0"/>
              <a:t>other places with an ISO 3166-1 code, who aren't members of ISO</a:t>
            </a:r>
          </a:p>
        </p:txBody>
      </p:sp>
    </p:spTree>
    <p:extLst>
      <p:ext uri="{BB962C8B-B14F-4D97-AF65-F5344CB8AC3E}">
        <p14:creationId xmlns:p14="http://schemas.microsoft.com/office/powerpoint/2010/main" val="1907903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to="" calcmode="lin" valueType="num">
                                      <p:cBhvr>
                                        <p:cTn id="7" dur="1" fill="hold"/>
                                        <p:tgtEl>
                                          <p:spTgt spid="890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 to="" calcmode="lin" valueType="num">
                                      <p:cBhvr>
                                        <p:cTn id="12" dur="1" fill="hold"/>
                                        <p:tgtEl>
                                          <p:spTgt spid="890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 to="" calcmode="lin" valueType="num">
                                      <p:cBhvr>
                                        <p:cTn id="17" dur="1" fill="hold"/>
                                        <p:tgtEl>
                                          <p:spTgt spid="8909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 to="" calcmode="lin" valueType="num">
                                      <p:cBhvr>
                                        <p:cTn id="22" dur="1" fill="hold"/>
                                        <p:tgtEl>
                                          <p:spTgt spid="89091">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9091">
                                            <p:txEl>
                                              <p:pRg st="6" end="6"/>
                                            </p:txEl>
                                          </p:spTgt>
                                        </p:tgtEl>
                                        <p:attrNameLst>
                                          <p:attrName>style.visibility</p:attrName>
                                        </p:attrNameLst>
                                      </p:cBhvr>
                                      <p:to>
                                        <p:strVal val="visible"/>
                                      </p:to>
                                    </p:set>
                                    <p:anim to="" calcmode="lin" valueType="num">
                                      <p:cBhvr>
                                        <p:cTn id="27" dur="1" fill="hold"/>
                                        <p:tgtEl>
                                          <p:spTgt spid="89091">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9091">
                                            <p:txEl>
                                              <p:pRg st="8" end="8"/>
                                            </p:txEl>
                                          </p:spTgt>
                                        </p:tgtEl>
                                        <p:attrNameLst>
                                          <p:attrName>style.visibility</p:attrName>
                                        </p:attrNameLst>
                                      </p:cBhvr>
                                      <p:to>
                                        <p:strVal val="visible"/>
                                      </p:to>
                                    </p:set>
                                    <p:anim to="" calcmode="lin" valueType="num">
                                      <p:cBhvr>
                                        <p:cTn id="32" dur="1" fill="hold"/>
                                        <p:tgtEl>
                                          <p:spTgt spid="8909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ltLang="en-US" smtClean="0"/>
          </a:p>
        </p:txBody>
      </p:sp>
      <p:sp>
        <p:nvSpPr>
          <p:cNvPr id="144387" name="Rectangle 3"/>
          <p:cNvSpPr>
            <a:spLocks noGrp="1" noChangeArrowheads="1"/>
          </p:cNvSpPr>
          <p:nvPr>
            <p:ph type="body" idx="1"/>
          </p:nvPr>
        </p:nvSpPr>
        <p:spPr/>
        <p:txBody>
          <a:bodyPr/>
          <a:lstStyle/>
          <a:p>
            <a:pPr algn="l" rtl="0" eaLnBrk="1" hangingPunct="1">
              <a:lnSpc>
                <a:spcPct val="90000"/>
              </a:lnSpc>
            </a:pPr>
            <a:r>
              <a:rPr lang="en-US" altLang="en-US" sz="2400" smtClean="0"/>
              <a:t>The</a:t>
            </a:r>
            <a:r>
              <a:rPr lang="ar-SA" altLang="en-US" sz="2400" smtClean="0"/>
              <a:t> </a:t>
            </a:r>
            <a:r>
              <a:rPr lang="en-US" altLang="en-US" sz="2400" smtClean="0"/>
              <a:t>ISO 14000 standards</a:t>
            </a:r>
            <a:r>
              <a:rPr lang="ar-SA" altLang="en-US" sz="2400" smtClean="0"/>
              <a:t> </a:t>
            </a:r>
            <a:r>
              <a:rPr lang="en-US" altLang="en-US" sz="2400" smtClean="0"/>
              <a:t>reflect different aspects of environmental management. The following list outlines the broad coverage of each</a:t>
            </a:r>
            <a:r>
              <a:rPr lang="ar-SA" altLang="en-US" sz="2400" smtClean="0"/>
              <a:t>:</a:t>
            </a:r>
          </a:p>
          <a:p>
            <a:pPr algn="l" rtl="0" eaLnBrk="1" hangingPunct="1">
              <a:lnSpc>
                <a:spcPct val="90000"/>
              </a:lnSpc>
            </a:pPr>
            <a:r>
              <a:rPr lang="en-US" altLang="en-US" sz="2400" smtClean="0"/>
              <a:t>Environmental Management Systems</a:t>
            </a:r>
            <a:r>
              <a:rPr lang="ar-SA" altLang="en-US" sz="2400" smtClean="0"/>
              <a:t>: </a:t>
            </a:r>
          </a:p>
          <a:p>
            <a:pPr lvl="1" algn="l" rtl="0" eaLnBrk="1" hangingPunct="1">
              <a:lnSpc>
                <a:spcPct val="90000"/>
              </a:lnSpc>
            </a:pPr>
            <a:r>
              <a:rPr lang="ar-SA" altLang="en-US" sz="2000" smtClean="0"/>
              <a:t>14001, 14002, 14004 </a:t>
            </a:r>
          </a:p>
          <a:p>
            <a:pPr algn="l" rtl="0" eaLnBrk="1" hangingPunct="1">
              <a:lnSpc>
                <a:spcPct val="90000"/>
              </a:lnSpc>
            </a:pPr>
            <a:r>
              <a:rPr lang="en-US" altLang="en-US" sz="2400" smtClean="0"/>
              <a:t>Environmental Auditing</a:t>
            </a:r>
            <a:r>
              <a:rPr lang="ar-SA" altLang="en-US" sz="2400" smtClean="0"/>
              <a:t>: </a:t>
            </a:r>
          </a:p>
          <a:p>
            <a:pPr lvl="1" algn="l" rtl="0" eaLnBrk="1" hangingPunct="1">
              <a:lnSpc>
                <a:spcPct val="90000"/>
              </a:lnSpc>
            </a:pPr>
            <a:r>
              <a:rPr lang="ar-SA" altLang="en-US" sz="2000" smtClean="0"/>
              <a:t>19011 </a:t>
            </a:r>
          </a:p>
          <a:p>
            <a:pPr algn="l" rtl="0" eaLnBrk="1" hangingPunct="1">
              <a:lnSpc>
                <a:spcPct val="90000"/>
              </a:lnSpc>
            </a:pPr>
            <a:r>
              <a:rPr lang="en-US" altLang="en-US" sz="2400" smtClean="0"/>
              <a:t>Environmental Labeling</a:t>
            </a:r>
            <a:r>
              <a:rPr lang="ar-SA" altLang="en-US" sz="2400" smtClean="0"/>
              <a:t>: </a:t>
            </a:r>
          </a:p>
          <a:p>
            <a:pPr lvl="1" algn="l" rtl="0" eaLnBrk="1" hangingPunct="1">
              <a:lnSpc>
                <a:spcPct val="90000"/>
              </a:lnSpc>
            </a:pPr>
            <a:r>
              <a:rPr lang="ar-SA" altLang="en-US" sz="2000" smtClean="0"/>
              <a:t>14020, 14021, 14022, 14023, 14024, 14025 </a:t>
            </a:r>
          </a:p>
          <a:p>
            <a:pPr algn="l" rtl="0" eaLnBrk="1" hangingPunct="1">
              <a:lnSpc>
                <a:spcPct val="90000"/>
              </a:lnSpc>
            </a:pPr>
            <a:r>
              <a:rPr lang="en-US" altLang="en-US" sz="2400" smtClean="0"/>
              <a:t>Life Cycle Assessment</a:t>
            </a:r>
            <a:r>
              <a:rPr lang="ar-SA" altLang="en-US" sz="2400" smtClean="0"/>
              <a:t>: </a:t>
            </a:r>
          </a:p>
          <a:p>
            <a:pPr lvl="1" algn="l" rtl="0" eaLnBrk="1" hangingPunct="1">
              <a:lnSpc>
                <a:spcPct val="90000"/>
              </a:lnSpc>
            </a:pPr>
            <a:r>
              <a:rPr lang="ar-SA" altLang="en-US" sz="2000" smtClean="0"/>
              <a:t>14040, 14041, 14042, 14043 </a:t>
            </a:r>
          </a:p>
          <a:p>
            <a:pPr eaLnBrk="1" hangingPunct="1">
              <a:lnSpc>
                <a:spcPct val="90000"/>
              </a:lnSpc>
            </a:pPr>
            <a:endParaRPr lang="en-US" altLang="en-US" sz="2400" smtClean="0"/>
          </a:p>
        </p:txBody>
      </p:sp>
    </p:spTree>
    <p:extLst>
      <p:ext uri="{BB962C8B-B14F-4D97-AF65-F5344CB8AC3E}">
        <p14:creationId xmlns:p14="http://schemas.microsoft.com/office/powerpoint/2010/main" val="121940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to="" calcmode="lin" valueType="num">
                                      <p:cBhvr>
                                        <p:cTn id="7" dur="1" fill="hold"/>
                                        <p:tgtEl>
                                          <p:spTgt spid="1443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 to="" calcmode="lin" valueType="num">
                                      <p:cBhvr>
                                        <p:cTn id="12" dur="1" fill="hold"/>
                                        <p:tgtEl>
                                          <p:spTgt spid="144387">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 to="" calcmode="lin" valueType="num">
                                      <p:cBhvr>
                                        <p:cTn id="15" dur="1" fill="hold"/>
                                        <p:tgtEl>
                                          <p:spTgt spid="144387">
                                            <p:txEl>
                                              <p:pRg st="2" end="2"/>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44387">
                                            <p:txEl>
                                              <p:pRg st="3" end="3"/>
                                            </p:txEl>
                                          </p:spTgt>
                                        </p:tgtEl>
                                        <p:attrNameLst>
                                          <p:attrName>style.visibility</p:attrName>
                                        </p:attrNameLst>
                                      </p:cBhvr>
                                      <p:to>
                                        <p:strVal val="visible"/>
                                      </p:to>
                                    </p:set>
                                    <p:anim to="" calcmode="lin" valueType="num">
                                      <p:cBhvr>
                                        <p:cTn id="20" dur="1" fill="hold"/>
                                        <p:tgtEl>
                                          <p:spTgt spid="144387">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anim to="" calcmode="lin" valueType="num">
                                      <p:cBhvr>
                                        <p:cTn id="23" dur="1" fill="hold"/>
                                        <p:tgtEl>
                                          <p:spTgt spid="144387">
                                            <p:txEl>
                                              <p:pRg st="4" end="4"/>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44387">
                                            <p:txEl>
                                              <p:pRg st="5" end="5"/>
                                            </p:txEl>
                                          </p:spTgt>
                                        </p:tgtEl>
                                        <p:attrNameLst>
                                          <p:attrName>style.visibility</p:attrName>
                                        </p:attrNameLst>
                                      </p:cBhvr>
                                      <p:to>
                                        <p:strVal val="visible"/>
                                      </p:to>
                                    </p:set>
                                    <p:anim to="" calcmode="lin" valueType="num">
                                      <p:cBhvr>
                                        <p:cTn id="28" dur="1" fill="hold"/>
                                        <p:tgtEl>
                                          <p:spTgt spid="144387">
                                            <p:txEl>
                                              <p:pRg st="5" end="5"/>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44387">
                                            <p:txEl>
                                              <p:pRg st="6" end="6"/>
                                            </p:txEl>
                                          </p:spTgt>
                                        </p:tgtEl>
                                        <p:attrNameLst>
                                          <p:attrName>style.visibility</p:attrName>
                                        </p:attrNameLst>
                                      </p:cBhvr>
                                      <p:to>
                                        <p:strVal val="visible"/>
                                      </p:to>
                                    </p:set>
                                    <p:anim to="" calcmode="lin" valueType="num">
                                      <p:cBhvr>
                                        <p:cTn id="31" dur="1" fill="hold"/>
                                        <p:tgtEl>
                                          <p:spTgt spid="144387">
                                            <p:txEl>
                                              <p:pRg st="6" end="6"/>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44387">
                                            <p:txEl>
                                              <p:pRg st="7" end="7"/>
                                            </p:txEl>
                                          </p:spTgt>
                                        </p:tgtEl>
                                        <p:attrNameLst>
                                          <p:attrName>style.visibility</p:attrName>
                                        </p:attrNameLst>
                                      </p:cBhvr>
                                      <p:to>
                                        <p:strVal val="visible"/>
                                      </p:to>
                                    </p:set>
                                    <p:anim to="" calcmode="lin" valueType="num">
                                      <p:cBhvr>
                                        <p:cTn id="36" dur="1" fill="hold"/>
                                        <p:tgtEl>
                                          <p:spTgt spid="144387">
                                            <p:txEl>
                                              <p:pRg st="7" end="7"/>
                                            </p:txEl>
                                          </p:spTgt>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44387">
                                            <p:txEl>
                                              <p:pRg st="8" end="8"/>
                                            </p:txEl>
                                          </p:spTgt>
                                        </p:tgtEl>
                                        <p:attrNameLst>
                                          <p:attrName>style.visibility</p:attrName>
                                        </p:attrNameLst>
                                      </p:cBhvr>
                                      <p:to>
                                        <p:strVal val="visible"/>
                                      </p:to>
                                    </p:set>
                                    <p:anim to="" calcmode="lin" valueType="num">
                                      <p:cBhvr>
                                        <p:cTn id="39" dur="1" fill="hold"/>
                                        <p:tgtEl>
                                          <p:spTgt spid="14438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838200"/>
            <a:ext cx="8229600" cy="1143000"/>
          </a:xfrm>
        </p:spPr>
        <p:txBody>
          <a:bodyPr/>
          <a:lstStyle/>
          <a:p>
            <a:pPr eaLnBrk="1" hangingPunct="1"/>
            <a:r>
              <a:rPr lang="en-US" altLang="en-US" b="1" smtClean="0"/>
              <a:t>Benefits</a:t>
            </a:r>
          </a:p>
        </p:txBody>
      </p:sp>
      <p:sp>
        <p:nvSpPr>
          <p:cNvPr id="145411" name="Rectangle 3"/>
          <p:cNvSpPr>
            <a:spLocks noGrp="1" noChangeArrowheads="1"/>
          </p:cNvSpPr>
          <p:nvPr>
            <p:ph type="body" idx="1"/>
          </p:nvPr>
        </p:nvSpPr>
        <p:spPr/>
        <p:txBody>
          <a:bodyPr/>
          <a:lstStyle/>
          <a:p>
            <a:pPr algn="l" rtl="0" eaLnBrk="1" hangingPunct="1"/>
            <a:endParaRPr lang="ar-JO" altLang="en-US" smtClean="0"/>
          </a:p>
          <a:p>
            <a:pPr algn="l" rtl="0" eaLnBrk="1" hangingPunct="1"/>
            <a:r>
              <a:rPr lang="en-US" altLang="en-US" smtClean="0"/>
              <a:t>There are a range of benefits associated with operating an effective Environmental Management Systems (EMS</a:t>
            </a:r>
            <a:r>
              <a:rPr lang="ar-JO" altLang="en-US" smtClean="0"/>
              <a:t>(</a:t>
            </a:r>
            <a:endParaRPr lang="ar-SA" altLang="en-US" smtClean="0"/>
          </a:p>
          <a:p>
            <a:pPr eaLnBrk="1" hangingPunct="1"/>
            <a:endParaRPr lang="en-US" altLang="en-US" smtClean="0"/>
          </a:p>
        </p:txBody>
      </p:sp>
    </p:spTree>
    <p:extLst>
      <p:ext uri="{BB962C8B-B14F-4D97-AF65-F5344CB8AC3E}">
        <p14:creationId xmlns:p14="http://schemas.microsoft.com/office/powerpoint/2010/main" val="35316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to="" calcmode="lin" valueType="num">
                                      <p:cBhvr>
                                        <p:cTn id="7" dur="1" fill="hold"/>
                                        <p:tgtEl>
                                          <p:spTgt spid="1454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838200"/>
            <a:ext cx="8229600" cy="1143000"/>
          </a:xfrm>
        </p:spPr>
        <p:txBody>
          <a:bodyPr/>
          <a:lstStyle/>
          <a:p>
            <a:pPr eaLnBrk="1" hangingPunct="1"/>
            <a:r>
              <a:rPr lang="en-US" altLang="en-US" b="1" smtClean="0"/>
              <a:t>Financial</a:t>
            </a:r>
          </a:p>
        </p:txBody>
      </p:sp>
      <p:sp>
        <p:nvSpPr>
          <p:cNvPr id="146435" name="Rectangle 3"/>
          <p:cNvSpPr>
            <a:spLocks noGrp="1" noChangeArrowheads="1"/>
          </p:cNvSpPr>
          <p:nvPr>
            <p:ph type="body" idx="1"/>
          </p:nvPr>
        </p:nvSpPr>
        <p:spPr/>
        <p:txBody>
          <a:bodyPr/>
          <a:lstStyle/>
          <a:p>
            <a:pPr algn="l" rtl="0" eaLnBrk="1" hangingPunct="1">
              <a:lnSpc>
                <a:spcPct val="90000"/>
              </a:lnSpc>
            </a:pPr>
            <a:endParaRPr lang="ar-SA" altLang="en-US" sz="2800" b="1" smtClean="0"/>
          </a:p>
          <a:p>
            <a:pPr algn="l" rtl="0" eaLnBrk="1" hangingPunct="1">
              <a:lnSpc>
                <a:spcPct val="90000"/>
              </a:lnSpc>
            </a:pPr>
            <a:r>
              <a:rPr lang="en-US" altLang="en-US" sz="2800" smtClean="0"/>
              <a:t>Cost savings through the reduction of waste and more efficient use of natural resources (electricity, water, gas and fuels</a:t>
            </a:r>
            <a:r>
              <a:rPr lang="ar-SA" altLang="en-US" sz="2800" smtClean="0"/>
              <a:t>.) </a:t>
            </a:r>
          </a:p>
          <a:p>
            <a:pPr algn="l" rtl="0" eaLnBrk="1" hangingPunct="1">
              <a:lnSpc>
                <a:spcPct val="90000"/>
              </a:lnSpc>
            </a:pPr>
            <a:r>
              <a:rPr lang="en-US" altLang="en-US" sz="2800" smtClean="0"/>
              <a:t>Avoiding fines and penalties from not meeting environmental legislation by identifying environmental risks and addressing weaknesses</a:t>
            </a:r>
            <a:r>
              <a:rPr lang="ar-SA" altLang="en-US" sz="2800" smtClean="0"/>
              <a:t>. </a:t>
            </a:r>
          </a:p>
          <a:p>
            <a:pPr algn="l" rtl="0" eaLnBrk="1" hangingPunct="1">
              <a:lnSpc>
                <a:spcPct val="90000"/>
              </a:lnSpc>
            </a:pPr>
            <a:r>
              <a:rPr lang="en-US" altLang="en-US" sz="2800" smtClean="0"/>
              <a:t>Reduction in insurance costs by demonstrating better risk management</a:t>
            </a:r>
            <a:r>
              <a:rPr lang="ar-SA" altLang="en-US" sz="2800" smtClean="0"/>
              <a:t> </a:t>
            </a:r>
          </a:p>
          <a:p>
            <a:pPr eaLnBrk="1" hangingPunct="1">
              <a:lnSpc>
                <a:spcPct val="90000"/>
              </a:lnSpc>
            </a:pPr>
            <a:endParaRPr lang="en-US" altLang="en-US" sz="2800" smtClean="0"/>
          </a:p>
        </p:txBody>
      </p:sp>
    </p:spTree>
    <p:extLst>
      <p:ext uri="{BB962C8B-B14F-4D97-AF65-F5344CB8AC3E}">
        <p14:creationId xmlns:p14="http://schemas.microsoft.com/office/powerpoint/2010/main" val="375870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6435">
                                            <p:txEl>
                                              <p:pRg st="1" end="1"/>
                                            </p:txEl>
                                          </p:spTgt>
                                        </p:tgtEl>
                                        <p:attrNameLst>
                                          <p:attrName>style.visibility</p:attrName>
                                        </p:attrNameLst>
                                      </p:cBhvr>
                                      <p:to>
                                        <p:strVal val="visible"/>
                                      </p:to>
                                    </p:set>
                                    <p:anim to="" calcmode="lin" valueType="num">
                                      <p:cBhvr>
                                        <p:cTn id="7" dur="1" fill="hold"/>
                                        <p:tgtEl>
                                          <p:spTgt spid="14643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6435">
                                            <p:txEl>
                                              <p:pRg st="2" end="2"/>
                                            </p:txEl>
                                          </p:spTgt>
                                        </p:tgtEl>
                                        <p:attrNameLst>
                                          <p:attrName>style.visibility</p:attrName>
                                        </p:attrNameLst>
                                      </p:cBhvr>
                                      <p:to>
                                        <p:strVal val="visible"/>
                                      </p:to>
                                    </p:set>
                                    <p:anim to="" calcmode="lin" valueType="num">
                                      <p:cBhvr>
                                        <p:cTn id="12" dur="1" fill="hold"/>
                                        <p:tgtEl>
                                          <p:spTgt spid="14643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6435">
                                            <p:txEl>
                                              <p:pRg st="3" end="3"/>
                                            </p:txEl>
                                          </p:spTgt>
                                        </p:tgtEl>
                                        <p:attrNameLst>
                                          <p:attrName>style.visibility</p:attrName>
                                        </p:attrNameLst>
                                      </p:cBhvr>
                                      <p:to>
                                        <p:strVal val="visible"/>
                                      </p:to>
                                    </p:set>
                                    <p:anim to="" calcmode="lin" valueType="num">
                                      <p:cBhvr>
                                        <p:cTn id="17" dur="1" fill="hold"/>
                                        <p:tgtEl>
                                          <p:spTgt spid="14643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838200"/>
            <a:ext cx="8229600" cy="1143000"/>
          </a:xfrm>
        </p:spPr>
        <p:txBody>
          <a:bodyPr/>
          <a:lstStyle/>
          <a:p>
            <a:pPr eaLnBrk="1" hangingPunct="1"/>
            <a:r>
              <a:rPr lang="en-US" altLang="en-US" b="1" smtClean="0"/>
              <a:t>Operational and Internal</a:t>
            </a:r>
          </a:p>
        </p:txBody>
      </p:sp>
      <p:sp>
        <p:nvSpPr>
          <p:cNvPr id="147459" name="Rectangle 3"/>
          <p:cNvSpPr>
            <a:spLocks noGrp="1" noChangeArrowheads="1"/>
          </p:cNvSpPr>
          <p:nvPr>
            <p:ph type="body" idx="1"/>
          </p:nvPr>
        </p:nvSpPr>
        <p:spPr/>
        <p:txBody>
          <a:bodyPr/>
          <a:lstStyle/>
          <a:p>
            <a:pPr algn="l" rtl="0" eaLnBrk="1" hangingPunct="1"/>
            <a:endParaRPr lang="ar-SA" altLang="en-US" b="1" smtClean="0"/>
          </a:p>
          <a:p>
            <a:pPr algn="l" rtl="0" eaLnBrk="1" hangingPunct="1"/>
            <a:r>
              <a:rPr lang="en-US" altLang="en-US" smtClean="0"/>
              <a:t>Improved overall performance and efficiency</a:t>
            </a:r>
            <a:r>
              <a:rPr lang="ar-SA" altLang="en-US" smtClean="0"/>
              <a:t>. </a:t>
            </a:r>
          </a:p>
          <a:p>
            <a:pPr algn="l" rtl="0" eaLnBrk="1" hangingPunct="1"/>
            <a:r>
              <a:rPr lang="en-US" altLang="en-US" smtClean="0"/>
              <a:t>Able to monitor and reflect (audit) your businesses and see which areas need intervention</a:t>
            </a:r>
            <a:r>
              <a:rPr lang="ar-SA" altLang="en-US" smtClean="0"/>
              <a:t> </a:t>
            </a:r>
          </a:p>
          <a:p>
            <a:pPr eaLnBrk="1" hangingPunct="1"/>
            <a:endParaRPr lang="en-US" altLang="en-US" smtClean="0"/>
          </a:p>
        </p:txBody>
      </p:sp>
    </p:spTree>
    <p:extLst>
      <p:ext uri="{BB962C8B-B14F-4D97-AF65-F5344CB8AC3E}">
        <p14:creationId xmlns:p14="http://schemas.microsoft.com/office/powerpoint/2010/main" val="248302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 to="" calcmode="lin" valueType="num">
                                      <p:cBhvr>
                                        <p:cTn id="7" dur="1" fill="hold"/>
                                        <p:tgtEl>
                                          <p:spTgt spid="14745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7459">
                                            <p:txEl>
                                              <p:pRg st="2" end="2"/>
                                            </p:txEl>
                                          </p:spTgt>
                                        </p:tgtEl>
                                        <p:attrNameLst>
                                          <p:attrName>style.visibility</p:attrName>
                                        </p:attrNameLst>
                                      </p:cBhvr>
                                      <p:to>
                                        <p:strVal val="visible"/>
                                      </p:to>
                                    </p:set>
                                    <p:anim to="" calcmode="lin" valueType="num">
                                      <p:cBhvr>
                                        <p:cTn id="12" dur="1" fill="hold"/>
                                        <p:tgtEl>
                                          <p:spTgt spid="14745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81000" y="1143000"/>
            <a:ext cx="8229600" cy="1143000"/>
          </a:xfrm>
        </p:spPr>
        <p:txBody>
          <a:bodyPr/>
          <a:lstStyle/>
          <a:p>
            <a:pPr eaLnBrk="1" hangingPunct="1"/>
            <a:r>
              <a:rPr lang="en-US" altLang="en-US" b="1" smtClean="0"/>
              <a:t>External</a:t>
            </a:r>
          </a:p>
        </p:txBody>
      </p:sp>
      <p:sp>
        <p:nvSpPr>
          <p:cNvPr id="141315" name="Rectangle 3"/>
          <p:cNvSpPr>
            <a:spLocks noGrp="1" noChangeArrowheads="1"/>
          </p:cNvSpPr>
          <p:nvPr>
            <p:ph type="body" idx="1"/>
          </p:nvPr>
        </p:nvSpPr>
        <p:spPr/>
        <p:txBody>
          <a:bodyPr/>
          <a:lstStyle/>
          <a:p>
            <a:pPr algn="l" rtl="0" eaLnBrk="1" hangingPunct="1"/>
            <a:endParaRPr lang="ar-SA" altLang="en-US" b="1" smtClean="0"/>
          </a:p>
          <a:p>
            <a:pPr algn="l" rtl="0" eaLnBrk="1" hangingPunct="1"/>
            <a:endParaRPr lang="ar-SA" altLang="en-US" b="1" smtClean="0"/>
          </a:p>
          <a:p>
            <a:pPr algn="l" rtl="0" eaLnBrk="1" hangingPunct="1"/>
            <a:r>
              <a:rPr lang="en-US" altLang="en-US" smtClean="0"/>
              <a:t>Better public perception of the organization, leading to improved sales</a:t>
            </a:r>
            <a:r>
              <a:rPr lang="ar-SA" altLang="en-US" smtClean="0"/>
              <a:t> </a:t>
            </a:r>
          </a:p>
          <a:p>
            <a:pPr algn="l" rtl="0" eaLnBrk="1" hangingPunct="1"/>
            <a:r>
              <a:rPr lang="en-US" altLang="en-US" smtClean="0"/>
              <a:t>Reduction of the impact (e.g. noises, smells, dust) of your activities on the local residents, leading to more community support</a:t>
            </a:r>
            <a:r>
              <a:rPr lang="ar-SA" altLang="en-US" smtClean="0"/>
              <a:t> </a:t>
            </a:r>
          </a:p>
          <a:p>
            <a:pPr algn="l" rtl="0" eaLnBrk="1" hangingPunct="1"/>
            <a:endParaRPr lang="en-US" altLang="en-US" smtClean="0"/>
          </a:p>
        </p:txBody>
      </p:sp>
    </p:spTree>
    <p:extLst>
      <p:ext uri="{BB962C8B-B14F-4D97-AF65-F5344CB8AC3E}">
        <p14:creationId xmlns:p14="http://schemas.microsoft.com/office/powerpoint/2010/main" val="3495359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1315">
                                            <p:txEl>
                                              <p:pRg st="2" end="2"/>
                                            </p:txEl>
                                          </p:spTgt>
                                        </p:tgtEl>
                                        <p:attrNameLst>
                                          <p:attrName>style.visibility</p:attrName>
                                        </p:attrNameLst>
                                      </p:cBhvr>
                                      <p:to>
                                        <p:strVal val="visible"/>
                                      </p:to>
                                    </p:set>
                                    <p:anim to="" calcmode="lin" valueType="num">
                                      <p:cBhvr>
                                        <p:cTn id="7" dur="1" fill="hold"/>
                                        <p:tgtEl>
                                          <p:spTgt spid="141315">
                                            <p:txEl>
                                              <p:pRg st="2" end="2"/>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1315">
                                            <p:txEl>
                                              <p:pRg st="3" end="3"/>
                                            </p:txEl>
                                          </p:spTgt>
                                        </p:tgtEl>
                                        <p:attrNameLst>
                                          <p:attrName>style.visibility</p:attrName>
                                        </p:attrNameLst>
                                      </p:cBhvr>
                                      <p:to>
                                        <p:strVal val="visible"/>
                                      </p:to>
                                    </p:set>
                                    <p:anim to="" calcmode="lin" valueType="num">
                                      <p:cBhvr>
                                        <p:cTn id="12" dur="1" fill="hold"/>
                                        <p:tgtEl>
                                          <p:spTgt spid="14131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438400"/>
            <a:ext cx="8229600" cy="1143000"/>
          </a:xfrm>
        </p:spPr>
        <p:txBody>
          <a:bodyPr/>
          <a:lstStyle/>
          <a:p>
            <a:pPr eaLnBrk="1" hangingPunct="1"/>
            <a:r>
              <a:rPr lang="en-US" altLang="en-US" smtClean="0"/>
              <a:t>ISO 9000</a:t>
            </a:r>
          </a:p>
        </p:txBody>
      </p:sp>
    </p:spTree>
    <p:extLst>
      <p:ext uri="{BB962C8B-B14F-4D97-AF65-F5344CB8AC3E}">
        <p14:creationId xmlns:p14="http://schemas.microsoft.com/office/powerpoint/2010/main" val="42859673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smtClean="0"/>
              <a:t>The previous members of the ISO 9000 family, </a:t>
            </a:r>
            <a:r>
              <a:rPr lang="en-US" altLang="en-US" smtClean="0">
                <a:solidFill>
                  <a:srgbClr val="FF0000"/>
                </a:solidFill>
              </a:rPr>
              <a:t>9001, 9002 and 9003, have all been integrated into 9001. </a:t>
            </a:r>
          </a:p>
          <a:p>
            <a:pPr algn="l" rtl="0" eaLnBrk="1" hangingPunct="1"/>
            <a:r>
              <a:rPr lang="en-US" altLang="en-US" smtClean="0">
                <a:solidFill>
                  <a:srgbClr val="009900"/>
                </a:solidFill>
              </a:rPr>
              <a:t>In most cases</a:t>
            </a:r>
            <a:r>
              <a:rPr lang="en-US" altLang="en-US" smtClean="0">
                <a:solidFill>
                  <a:srgbClr val="0000FF"/>
                </a:solidFill>
              </a:rPr>
              <a:t>, an organization claiming to be "ISO 9000 registered" is referring to ISO 9001</a:t>
            </a:r>
            <a:r>
              <a:rPr lang="ar-SA" altLang="en-US" smtClean="0">
                <a:solidFill>
                  <a:srgbClr val="0000FF"/>
                </a:solidFill>
              </a:rPr>
              <a:t>.</a:t>
            </a:r>
            <a:endParaRPr lang="en-US" altLang="en-US" smtClean="0"/>
          </a:p>
        </p:txBody>
      </p:sp>
    </p:spTree>
    <p:extLst>
      <p:ext uri="{BB962C8B-B14F-4D97-AF65-F5344CB8AC3E}">
        <p14:creationId xmlns:p14="http://schemas.microsoft.com/office/powerpoint/2010/main" val="204288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 to="" calcmode="lin" valueType="num">
                                      <p:cBhvr>
                                        <p:cTn id="7" dur="1" fill="hold"/>
                                        <p:tgtEl>
                                          <p:spTgt spid="40962">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 to="" calcmode="lin" valueType="num">
                                      <p:cBhvr>
                                        <p:cTn id="12" dur="1" fill="hold"/>
                                        <p:tgtEl>
                                          <p:spTgt spid="4096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endParaRPr lang="en-US" altLang="en-US" smtClean="0"/>
          </a:p>
        </p:txBody>
      </p:sp>
      <p:sp>
        <p:nvSpPr>
          <p:cNvPr id="47107" name="Rectangle 3"/>
          <p:cNvSpPr>
            <a:spLocks noGrp="1" noChangeArrowheads="1"/>
          </p:cNvSpPr>
          <p:nvPr>
            <p:ph type="body" idx="1"/>
          </p:nvPr>
        </p:nvSpPr>
        <p:spPr/>
        <p:txBody>
          <a:bodyPr/>
          <a:lstStyle/>
          <a:p>
            <a:pPr algn="l" rtl="0" eaLnBrk="1" hangingPunct="1"/>
            <a:r>
              <a:rPr lang="en-US" altLang="en-US" sz="2800" b="1" smtClean="0">
                <a:solidFill>
                  <a:srgbClr val="993366"/>
                </a:solidFill>
              </a:rPr>
              <a:t>Records</a:t>
            </a:r>
            <a:r>
              <a:rPr lang="en-US" altLang="en-US" sz="2800" smtClean="0"/>
              <a:t> should show how and where raw materials and products were processed, to allow products and problems to be traced to the source</a:t>
            </a:r>
            <a:r>
              <a:rPr lang="ar-SA" altLang="en-US" sz="2800" smtClean="0"/>
              <a:t>. </a:t>
            </a:r>
          </a:p>
          <a:p>
            <a:pPr algn="l" rtl="0" eaLnBrk="1" hangingPunct="1"/>
            <a:r>
              <a:rPr lang="en-US" altLang="en-US" sz="2800" smtClean="0"/>
              <a:t>You need a </a:t>
            </a:r>
            <a:r>
              <a:rPr lang="en-US" altLang="en-US" sz="2800" b="1" smtClean="0">
                <a:solidFill>
                  <a:srgbClr val="993366"/>
                </a:solidFill>
              </a:rPr>
              <a:t>documented procedure</a:t>
            </a:r>
            <a:r>
              <a:rPr lang="en-US" altLang="en-US" sz="2800" smtClean="0"/>
              <a:t> to control quality documents in your company. </a:t>
            </a:r>
          </a:p>
          <a:p>
            <a:pPr algn="l" rtl="0" eaLnBrk="1" hangingPunct="1"/>
            <a:r>
              <a:rPr lang="en-US" altLang="en-US" sz="2800" smtClean="0"/>
              <a:t>Everyone </a:t>
            </a:r>
            <a:r>
              <a:rPr lang="en-US" altLang="en-US" sz="2800" b="1" smtClean="0">
                <a:solidFill>
                  <a:srgbClr val="FF0000"/>
                </a:solidFill>
              </a:rPr>
              <a:t>must</a:t>
            </a:r>
            <a:r>
              <a:rPr lang="en-US" altLang="en-US" sz="2800" smtClean="0"/>
              <a:t> have access to up-to-date documents and be aware of how to use them</a:t>
            </a:r>
            <a:r>
              <a:rPr lang="ar-SA" altLang="en-US" sz="2800" smtClean="0"/>
              <a:t>. </a:t>
            </a:r>
          </a:p>
          <a:p>
            <a:pPr eaLnBrk="1" hangingPunct="1"/>
            <a:endParaRPr lang="en-US" altLang="en-US" sz="2800" smtClean="0"/>
          </a:p>
        </p:txBody>
      </p:sp>
    </p:spTree>
    <p:extLst>
      <p:ext uri="{BB962C8B-B14F-4D97-AF65-F5344CB8AC3E}">
        <p14:creationId xmlns:p14="http://schemas.microsoft.com/office/powerpoint/2010/main" val="1806145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to="" calcmode="lin" valueType="num">
                                      <p:cBhvr>
                                        <p:cTn id="7" dur="1" fill="hold"/>
                                        <p:tgtEl>
                                          <p:spTgt spid="471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 to="" calcmode="lin" valueType="num">
                                      <p:cBhvr>
                                        <p:cTn id="12" dur="1" fill="hold"/>
                                        <p:tgtEl>
                                          <p:spTgt spid="4710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to="" calcmode="lin" valueType="num">
                                      <p:cBhvr>
                                        <p:cTn id="17" dur="1" fill="hold"/>
                                        <p:tgtEl>
                                          <p:spTgt spid="471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endParaRPr lang="en-US" altLang="en-US" smtClean="0"/>
          </a:p>
        </p:txBody>
      </p:sp>
      <p:sp>
        <p:nvSpPr>
          <p:cNvPr id="48131" name="Rectangle 3"/>
          <p:cNvSpPr>
            <a:spLocks noGrp="1" noChangeArrowheads="1"/>
          </p:cNvSpPr>
          <p:nvPr>
            <p:ph type="body" idx="1"/>
          </p:nvPr>
        </p:nvSpPr>
        <p:spPr/>
        <p:txBody>
          <a:bodyPr/>
          <a:lstStyle/>
          <a:p>
            <a:pPr algn="l" rtl="0" eaLnBrk="1" hangingPunct="1"/>
            <a:r>
              <a:rPr lang="en-US" altLang="en-US" sz="2800" smtClean="0"/>
              <a:t>To maintain the quality system and produce conforming product, </a:t>
            </a:r>
            <a:r>
              <a:rPr lang="en-US" altLang="en-US" sz="2800" smtClean="0">
                <a:solidFill>
                  <a:srgbClr val="0000FF"/>
                </a:solidFill>
              </a:rPr>
              <a:t>you need to provide suitable infrastructure, resources, information, equipment, measuring and monitoring devices, and environmental conditions</a:t>
            </a:r>
            <a:r>
              <a:rPr lang="ar-SA" altLang="en-US" sz="2800" smtClean="0">
                <a:solidFill>
                  <a:srgbClr val="0000FF"/>
                </a:solidFill>
              </a:rPr>
              <a:t>. </a:t>
            </a:r>
          </a:p>
          <a:p>
            <a:pPr algn="l" rtl="0" eaLnBrk="1" hangingPunct="1"/>
            <a:r>
              <a:rPr lang="en-US" altLang="en-US" sz="2800" smtClean="0"/>
              <a:t>You need </a:t>
            </a:r>
            <a:r>
              <a:rPr lang="en-US" altLang="en-US" sz="2800" smtClean="0">
                <a:solidFill>
                  <a:srgbClr val="0000FF"/>
                </a:solidFill>
              </a:rPr>
              <a:t>to map out all key processes</a:t>
            </a:r>
            <a:r>
              <a:rPr lang="en-US" altLang="en-US" sz="2800" smtClean="0"/>
              <a:t> in your company; </a:t>
            </a:r>
            <a:r>
              <a:rPr lang="en-US" altLang="en-US" sz="2800" smtClean="0">
                <a:solidFill>
                  <a:srgbClr val="0000FF"/>
                </a:solidFill>
              </a:rPr>
              <a:t>control them by monitoring, measurement and analysis; </a:t>
            </a:r>
            <a:r>
              <a:rPr lang="en-US" altLang="en-US" sz="2800" smtClean="0"/>
              <a:t>and</a:t>
            </a:r>
            <a:r>
              <a:rPr lang="en-US" altLang="en-US" sz="2800" smtClean="0">
                <a:solidFill>
                  <a:srgbClr val="0000FF"/>
                </a:solidFill>
              </a:rPr>
              <a:t> ensure that product quality objectives </a:t>
            </a:r>
            <a:r>
              <a:rPr lang="en-US" altLang="en-US" sz="2800" smtClean="0">
                <a:solidFill>
                  <a:srgbClr val="FF0000"/>
                </a:solidFill>
              </a:rPr>
              <a:t>are met</a:t>
            </a:r>
            <a:r>
              <a:rPr lang="en-US" altLang="en-US" sz="2800" smtClean="0">
                <a:solidFill>
                  <a:srgbClr val="0000FF"/>
                </a:solidFill>
              </a:rPr>
              <a:t>. </a:t>
            </a:r>
          </a:p>
        </p:txBody>
      </p:sp>
    </p:spTree>
    <p:extLst>
      <p:ext uri="{BB962C8B-B14F-4D97-AF65-F5344CB8AC3E}">
        <p14:creationId xmlns:p14="http://schemas.microsoft.com/office/powerpoint/2010/main" val="3415621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to="" calcmode="lin" valueType="num">
                                      <p:cBhvr>
                                        <p:cTn id="7" dur="1" fill="hold"/>
                                        <p:tgtEl>
                                          <p:spTgt spid="481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 to="" calcmode="lin" valueType="num">
                                      <p:cBhvr>
                                        <p:cTn id="12" dur="1" fill="hold"/>
                                        <p:tgtEl>
                                          <p:spTgt spid="4813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p:txBody>
          <a:bodyPr/>
          <a:lstStyle/>
          <a:p>
            <a:pPr algn="l" rtl="0" eaLnBrk="1" hangingPunct="1"/>
            <a:endParaRPr lang="en-US" altLang="en-US" sz="2800" smtClean="0"/>
          </a:p>
          <a:p>
            <a:pPr algn="l" rtl="0" eaLnBrk="1" hangingPunct="1"/>
            <a:r>
              <a:rPr lang="en-US" altLang="en-US" sz="2800" smtClean="0">
                <a:solidFill>
                  <a:srgbClr val="FF0000"/>
                </a:solidFill>
              </a:rPr>
              <a:t>If you can’t monitor a process by measurement</a:t>
            </a:r>
            <a:r>
              <a:rPr lang="en-US" altLang="en-US" sz="2800" smtClean="0"/>
              <a:t>, then </a:t>
            </a:r>
            <a:r>
              <a:rPr lang="en-US" altLang="en-US" sz="2800" smtClean="0">
                <a:solidFill>
                  <a:srgbClr val="0000FF"/>
                </a:solidFill>
              </a:rPr>
              <a:t>make sure the process is well enough defined</a:t>
            </a:r>
            <a:r>
              <a:rPr lang="en-US" altLang="en-US" sz="2800" smtClean="0"/>
              <a:t> that you can make adjustments if the product does not meet user needs</a:t>
            </a:r>
            <a:r>
              <a:rPr lang="ar-SA" altLang="en-US" sz="2800" smtClean="0"/>
              <a:t>. </a:t>
            </a:r>
          </a:p>
          <a:p>
            <a:pPr eaLnBrk="1" hangingPunct="1"/>
            <a:endParaRPr lang="en-US" altLang="en-US" sz="2800" smtClean="0"/>
          </a:p>
        </p:txBody>
      </p:sp>
    </p:spTree>
    <p:extLst>
      <p:ext uri="{BB962C8B-B14F-4D97-AF65-F5344CB8AC3E}">
        <p14:creationId xmlns:p14="http://schemas.microsoft.com/office/powerpoint/2010/main" val="164747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4">
                                            <p:txEl>
                                              <p:pRg st="1" end="1"/>
                                            </p:txEl>
                                          </p:spTgt>
                                        </p:tgtEl>
                                        <p:attrNameLst>
                                          <p:attrName>style.visibility</p:attrName>
                                        </p:attrNameLst>
                                      </p:cBhvr>
                                      <p:to>
                                        <p:strVal val="visible"/>
                                      </p:to>
                                    </p:set>
                                    <p:anim calcmode="discrete" valueType="clr">
                                      <p:cBhvr override="childStyle">
                                        <p:cTn id="7" dur="80"/>
                                        <p:tgtEl>
                                          <p:spTgt spid="4915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915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altLang="en-US" smtClean="0"/>
          </a:p>
        </p:txBody>
      </p:sp>
      <p:sp>
        <p:nvSpPr>
          <p:cNvPr id="90115" name="Rectangle 3"/>
          <p:cNvSpPr>
            <a:spLocks noGrp="1" noChangeArrowheads="1"/>
          </p:cNvSpPr>
          <p:nvPr>
            <p:ph type="body" idx="1"/>
          </p:nvPr>
        </p:nvSpPr>
        <p:spPr/>
        <p:txBody>
          <a:bodyPr/>
          <a:lstStyle/>
          <a:p>
            <a:pPr algn="l" rtl="0" eaLnBrk="1" hangingPunct="1">
              <a:lnSpc>
                <a:spcPct val="90000"/>
              </a:lnSpc>
            </a:pPr>
            <a:r>
              <a:rPr lang="en-US" altLang="en-US" smtClean="0"/>
              <a:t>ISO has</a:t>
            </a:r>
            <a:r>
              <a:rPr lang="ar-SA" altLang="en-US" smtClean="0"/>
              <a:t> </a:t>
            </a:r>
            <a:r>
              <a:rPr lang="ar-SA" altLang="en-US" b="1" smtClean="0">
                <a:solidFill>
                  <a:srgbClr val="FF0000"/>
                </a:solidFill>
              </a:rPr>
              <a:t>157</a:t>
            </a:r>
            <a:r>
              <a:rPr lang="ar-SA" altLang="en-US" smtClean="0"/>
              <a:t> </a:t>
            </a:r>
            <a:r>
              <a:rPr lang="en-US" altLang="en-US" smtClean="0"/>
              <a:t>national members</a:t>
            </a:r>
            <a:r>
              <a:rPr lang="ar-JO" altLang="en-US" smtClean="0"/>
              <a:t> </a:t>
            </a:r>
            <a:r>
              <a:rPr lang="en-US" altLang="en-US" smtClean="0"/>
              <a:t>out of the </a:t>
            </a:r>
            <a:r>
              <a:rPr lang="en-US" altLang="en-US" b="1" smtClean="0">
                <a:solidFill>
                  <a:srgbClr val="FF0000"/>
                </a:solidFill>
              </a:rPr>
              <a:t>195</a:t>
            </a:r>
            <a:r>
              <a:rPr lang="en-US" altLang="en-US" smtClean="0"/>
              <a:t> total countries in the world</a:t>
            </a:r>
            <a:r>
              <a:rPr lang="ar-SA" altLang="en-US" smtClean="0"/>
              <a:t>.</a:t>
            </a:r>
          </a:p>
          <a:p>
            <a:pPr algn="l" rtl="0" eaLnBrk="1" hangingPunct="1">
              <a:lnSpc>
                <a:spcPct val="90000"/>
              </a:lnSpc>
            </a:pPr>
            <a:r>
              <a:rPr lang="en-US" altLang="en-US" smtClean="0"/>
              <a:t>ISO has </a:t>
            </a:r>
            <a:r>
              <a:rPr lang="en-US" altLang="en-US" sz="4000" b="1" smtClean="0"/>
              <a:t>three</a:t>
            </a:r>
            <a:r>
              <a:rPr lang="en-US" altLang="en-US" smtClean="0"/>
              <a:t> membership categories</a:t>
            </a:r>
            <a:r>
              <a:rPr lang="ar-SA" altLang="en-US" smtClean="0"/>
              <a:t>:</a:t>
            </a:r>
          </a:p>
          <a:p>
            <a:pPr algn="l" rtl="0" eaLnBrk="1" hangingPunct="1">
              <a:lnSpc>
                <a:spcPct val="90000"/>
              </a:lnSpc>
            </a:pPr>
            <a:r>
              <a:rPr lang="en-US" altLang="en-US" smtClean="0">
                <a:solidFill>
                  <a:srgbClr val="006600"/>
                </a:solidFill>
              </a:rPr>
              <a:t>Member bodies</a:t>
            </a:r>
            <a:r>
              <a:rPr lang="ar-SA" altLang="en-US" smtClean="0">
                <a:solidFill>
                  <a:srgbClr val="006600"/>
                </a:solidFill>
              </a:rPr>
              <a:t> </a:t>
            </a:r>
            <a:r>
              <a:rPr lang="en-US" altLang="en-US" smtClean="0">
                <a:solidFill>
                  <a:srgbClr val="006600"/>
                </a:solidFill>
              </a:rPr>
              <a:t>are national bodies that are considered to be the most representative standards body in each country.</a:t>
            </a:r>
            <a:endParaRPr lang="ar-JO" altLang="en-US" smtClean="0">
              <a:solidFill>
                <a:srgbClr val="006600"/>
              </a:solidFill>
            </a:endParaRPr>
          </a:p>
          <a:p>
            <a:pPr algn="l" rtl="0" eaLnBrk="1" hangingPunct="1">
              <a:lnSpc>
                <a:spcPct val="90000"/>
              </a:lnSpc>
            </a:pPr>
            <a:r>
              <a:rPr lang="en-US" altLang="en-US" smtClean="0">
                <a:solidFill>
                  <a:srgbClr val="006600"/>
                </a:solidFill>
              </a:rPr>
              <a:t> These are the only members of ISO that have voting rights</a:t>
            </a:r>
            <a:r>
              <a:rPr lang="ar-SA" altLang="en-US" smtClean="0">
                <a:solidFill>
                  <a:srgbClr val="006600"/>
                </a:solidFill>
              </a:rPr>
              <a:t>. </a:t>
            </a:r>
            <a:endParaRPr lang="en-US" altLang="en-US" smtClean="0">
              <a:solidFill>
                <a:srgbClr val="006600"/>
              </a:solidFill>
            </a:endParaRPr>
          </a:p>
        </p:txBody>
      </p:sp>
    </p:spTree>
    <p:extLst>
      <p:ext uri="{BB962C8B-B14F-4D97-AF65-F5344CB8AC3E}">
        <p14:creationId xmlns:p14="http://schemas.microsoft.com/office/powerpoint/2010/main" val="3979855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to="" calcmode="lin" valueType="num">
                                      <p:cBhvr>
                                        <p:cTn id="7" dur="1" fill="hold"/>
                                        <p:tgtEl>
                                          <p:spTgt spid="901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 to="" calcmode="lin" valueType="num">
                                      <p:cBhvr>
                                        <p:cTn id="12" dur="1" fill="hold"/>
                                        <p:tgtEl>
                                          <p:spTgt spid="9011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 to="" calcmode="lin" valueType="num">
                                      <p:cBhvr>
                                        <p:cTn id="17" dur="1" fill="hold"/>
                                        <p:tgtEl>
                                          <p:spTgt spid="9011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 to="" calcmode="lin" valueType="num">
                                      <p:cBhvr>
                                        <p:cTn id="22" dur="1" fill="hold"/>
                                        <p:tgtEl>
                                          <p:spTgt spid="9011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endParaRPr lang="en-US" altLang="en-US" smtClean="0"/>
          </a:p>
        </p:txBody>
      </p:sp>
      <p:sp>
        <p:nvSpPr>
          <p:cNvPr id="50179" name="Rectangle 3"/>
          <p:cNvSpPr>
            <a:spLocks noGrp="1" noChangeArrowheads="1"/>
          </p:cNvSpPr>
          <p:nvPr>
            <p:ph type="body" idx="1"/>
          </p:nvPr>
        </p:nvSpPr>
        <p:spPr/>
        <p:txBody>
          <a:bodyPr/>
          <a:lstStyle/>
          <a:p>
            <a:pPr marL="533400" indent="-533400" algn="l" rtl="0" eaLnBrk="1" hangingPunct="1">
              <a:lnSpc>
                <a:spcPct val="90000"/>
              </a:lnSpc>
            </a:pPr>
            <a:endParaRPr lang="en-US" altLang="en-US" sz="2400" smtClean="0"/>
          </a:p>
          <a:p>
            <a:pPr marL="533400" indent="-533400" algn="l" rtl="0" eaLnBrk="1" hangingPunct="1">
              <a:lnSpc>
                <a:spcPct val="90000"/>
              </a:lnSpc>
            </a:pPr>
            <a:r>
              <a:rPr lang="en-US" altLang="en-US" sz="2400" smtClean="0">
                <a:solidFill>
                  <a:srgbClr val="993366"/>
                </a:solidFill>
              </a:rPr>
              <a:t>For each product your company makes</a:t>
            </a:r>
            <a:r>
              <a:rPr lang="en-US" altLang="en-US" sz="2400" smtClean="0"/>
              <a:t>, </a:t>
            </a:r>
            <a:r>
              <a:rPr lang="en-US" altLang="en-US" sz="2400" smtClean="0">
                <a:solidFill>
                  <a:srgbClr val="FF0000"/>
                </a:solidFill>
              </a:rPr>
              <a:t>you need</a:t>
            </a:r>
            <a:r>
              <a:rPr lang="en-US" altLang="en-US" sz="2400" smtClean="0"/>
              <a:t> to: </a:t>
            </a:r>
          </a:p>
          <a:p>
            <a:pPr marL="533400" indent="-533400" algn="l" rtl="0" eaLnBrk="1" hangingPunct="1">
              <a:lnSpc>
                <a:spcPct val="90000"/>
              </a:lnSpc>
              <a:buFontTx/>
              <a:buAutoNum type="arabicPeriod"/>
            </a:pPr>
            <a:r>
              <a:rPr lang="en-US" altLang="en-US" sz="2400" smtClean="0"/>
              <a:t>Establish quality objectives; </a:t>
            </a:r>
          </a:p>
          <a:p>
            <a:pPr marL="533400" indent="-533400" algn="l" rtl="0" eaLnBrk="1" hangingPunct="1">
              <a:lnSpc>
                <a:spcPct val="90000"/>
              </a:lnSpc>
              <a:buFontTx/>
              <a:buAutoNum type="arabicPeriod"/>
            </a:pPr>
            <a:r>
              <a:rPr lang="en-US" altLang="en-US" sz="2400" smtClean="0"/>
              <a:t>Plan processes; and </a:t>
            </a:r>
          </a:p>
          <a:p>
            <a:pPr marL="533400" indent="-533400" algn="l" rtl="0" eaLnBrk="1" hangingPunct="1">
              <a:lnSpc>
                <a:spcPct val="90000"/>
              </a:lnSpc>
              <a:buFontTx/>
              <a:buAutoNum type="arabicPeriod"/>
            </a:pPr>
            <a:r>
              <a:rPr lang="en-US" altLang="en-US" sz="2400" smtClean="0"/>
              <a:t>Document and </a:t>
            </a:r>
          </a:p>
          <a:p>
            <a:pPr marL="533400" indent="-533400" algn="l" rtl="0" eaLnBrk="1" hangingPunct="1">
              <a:lnSpc>
                <a:spcPct val="90000"/>
              </a:lnSpc>
              <a:buFontTx/>
              <a:buAutoNum type="arabicPeriod"/>
            </a:pPr>
            <a:r>
              <a:rPr lang="en-US" altLang="en-US" sz="2400" smtClean="0"/>
              <a:t>Measure results to use as a tool for improvement. </a:t>
            </a:r>
          </a:p>
          <a:p>
            <a:pPr marL="533400" indent="-533400" algn="l" rtl="0" eaLnBrk="1" hangingPunct="1">
              <a:lnSpc>
                <a:spcPct val="90000"/>
              </a:lnSpc>
            </a:pPr>
            <a:r>
              <a:rPr lang="en-US" altLang="en-US" sz="2400" smtClean="0"/>
              <a:t>For each process, determine what kind of procedural documentation is required. </a:t>
            </a:r>
            <a:endParaRPr lang="ar-JO" altLang="en-US" sz="2400" smtClean="0"/>
          </a:p>
          <a:p>
            <a:pPr marL="533400" indent="-533400" algn="l" rtl="0" eaLnBrk="1" hangingPunct="1">
              <a:lnSpc>
                <a:spcPct val="90000"/>
              </a:lnSpc>
            </a:pPr>
            <a:r>
              <a:rPr lang="en-US" altLang="en-US" sz="2400" smtClean="0">
                <a:solidFill>
                  <a:srgbClr val="0000FF"/>
                </a:solidFill>
              </a:rPr>
              <a:t>(Note: a “product” is hardware, software, services, processed materials, or a combination of these</a:t>
            </a:r>
            <a:r>
              <a:rPr lang="ar-JO" altLang="en-US" sz="2400" smtClean="0">
                <a:solidFill>
                  <a:srgbClr val="0000FF"/>
                </a:solidFill>
              </a:rPr>
              <a:t>.(</a:t>
            </a:r>
            <a:endParaRPr lang="en-US" altLang="en-US" sz="2400" smtClean="0"/>
          </a:p>
        </p:txBody>
      </p:sp>
    </p:spTree>
    <p:extLst>
      <p:ext uri="{BB962C8B-B14F-4D97-AF65-F5344CB8AC3E}">
        <p14:creationId xmlns:p14="http://schemas.microsoft.com/office/powerpoint/2010/main" val="4265492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to="" calcmode="lin" valueType="num">
                                      <p:cBhvr>
                                        <p:cTn id="7" dur="1" fill="hold"/>
                                        <p:tgtEl>
                                          <p:spTgt spid="5017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 to="" calcmode="lin" valueType="num">
                                      <p:cBhvr>
                                        <p:cTn id="12" dur="1" fill="hold"/>
                                        <p:tgtEl>
                                          <p:spTgt spid="5017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 to="" calcmode="lin" valueType="num">
                                      <p:cBhvr>
                                        <p:cTn id="17" dur="1" fill="hold"/>
                                        <p:tgtEl>
                                          <p:spTgt spid="50179">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 to="" calcmode="lin" valueType="num">
                                      <p:cBhvr>
                                        <p:cTn id="22" dur="1" fill="hold"/>
                                        <p:tgtEl>
                                          <p:spTgt spid="50179">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anim to="" calcmode="lin" valueType="num">
                                      <p:cBhvr>
                                        <p:cTn id="27" dur="1" fill="hold"/>
                                        <p:tgtEl>
                                          <p:spTgt spid="50179">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0179">
                                            <p:txEl>
                                              <p:pRg st="6" end="6"/>
                                            </p:txEl>
                                          </p:spTgt>
                                        </p:tgtEl>
                                        <p:attrNameLst>
                                          <p:attrName>style.visibility</p:attrName>
                                        </p:attrNameLst>
                                      </p:cBhvr>
                                      <p:to>
                                        <p:strVal val="visible"/>
                                      </p:to>
                                    </p:set>
                                    <p:anim to="" calcmode="lin" valueType="num">
                                      <p:cBhvr>
                                        <p:cTn id="32" dur="1" fill="hold"/>
                                        <p:tgtEl>
                                          <p:spTgt spid="50179">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0179">
                                            <p:txEl>
                                              <p:pRg st="7" end="7"/>
                                            </p:txEl>
                                          </p:spTgt>
                                        </p:tgtEl>
                                        <p:attrNameLst>
                                          <p:attrName>style.visibility</p:attrName>
                                        </p:attrNameLst>
                                      </p:cBhvr>
                                      <p:to>
                                        <p:strVal val="visible"/>
                                      </p:to>
                                    </p:set>
                                    <p:anim to="" calcmode="lin" valueType="num">
                                      <p:cBhvr>
                                        <p:cTn id="37" dur="1" fill="hold"/>
                                        <p:tgtEl>
                                          <p:spTgt spid="5017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endParaRPr lang="en-US" altLang="en-US" smtClean="0"/>
          </a:p>
        </p:txBody>
      </p:sp>
      <p:sp>
        <p:nvSpPr>
          <p:cNvPr id="51203" name="Rectangle 3"/>
          <p:cNvSpPr>
            <a:spLocks noGrp="1" noChangeArrowheads="1"/>
          </p:cNvSpPr>
          <p:nvPr>
            <p:ph type="body" idx="1"/>
          </p:nvPr>
        </p:nvSpPr>
        <p:spPr/>
        <p:txBody>
          <a:bodyPr/>
          <a:lstStyle/>
          <a:p>
            <a:pPr algn="l" rtl="0" eaLnBrk="1" hangingPunct="1"/>
            <a:r>
              <a:rPr lang="en-US" altLang="en-US" smtClean="0"/>
              <a:t>You need to </a:t>
            </a:r>
            <a:r>
              <a:rPr lang="en-US" altLang="en-US" smtClean="0">
                <a:solidFill>
                  <a:srgbClr val="0000FF"/>
                </a:solidFill>
              </a:rPr>
              <a:t>determine key points</a:t>
            </a:r>
            <a:r>
              <a:rPr lang="en-US" altLang="en-US" smtClean="0"/>
              <a:t> where each process requires monitoring and measurement, and ensure that all monitoring and measuring devices are properly maintained and calibrated</a:t>
            </a:r>
            <a:r>
              <a:rPr lang="ar-SA" altLang="en-US" smtClean="0"/>
              <a:t>. </a:t>
            </a:r>
          </a:p>
          <a:p>
            <a:pPr algn="l" rtl="0" eaLnBrk="1" hangingPunct="1"/>
            <a:r>
              <a:rPr lang="en-US" altLang="en-US" smtClean="0"/>
              <a:t>You need to </a:t>
            </a:r>
            <a:r>
              <a:rPr lang="en-US" altLang="en-US" smtClean="0">
                <a:solidFill>
                  <a:srgbClr val="0000FF"/>
                </a:solidFill>
              </a:rPr>
              <a:t>have clear requirements</a:t>
            </a:r>
            <a:r>
              <a:rPr lang="en-US" altLang="en-US" smtClean="0"/>
              <a:t> for purchased product</a:t>
            </a:r>
            <a:r>
              <a:rPr lang="ar-SA" altLang="en-US" smtClean="0"/>
              <a:t>. </a:t>
            </a:r>
          </a:p>
        </p:txBody>
      </p:sp>
    </p:spTree>
    <p:extLst>
      <p:ext uri="{BB962C8B-B14F-4D97-AF65-F5344CB8AC3E}">
        <p14:creationId xmlns:p14="http://schemas.microsoft.com/office/powerpoint/2010/main" val="315662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to="" calcmode="lin" valueType="num">
                                      <p:cBhvr>
                                        <p:cTn id="7" dur="1" fill="hold"/>
                                        <p:tgtEl>
                                          <p:spTgt spid="512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 to="" calcmode="lin" valueType="num">
                                      <p:cBhvr>
                                        <p:cTn id="12" dur="1" fill="hold"/>
                                        <p:tgtEl>
                                          <p:spTgt spid="5120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endParaRPr lang="en-US" altLang="en-US" smtClean="0"/>
          </a:p>
        </p:txBody>
      </p:sp>
      <p:sp>
        <p:nvSpPr>
          <p:cNvPr id="52227" name="Rectangle 3"/>
          <p:cNvSpPr>
            <a:spLocks noGrp="1" noChangeArrowheads="1"/>
          </p:cNvSpPr>
          <p:nvPr>
            <p:ph type="body" idx="1"/>
          </p:nvPr>
        </p:nvSpPr>
        <p:spPr/>
        <p:txBody>
          <a:bodyPr/>
          <a:lstStyle/>
          <a:p>
            <a:pPr algn="l" rtl="0" eaLnBrk="1" hangingPunct="1">
              <a:lnSpc>
                <a:spcPct val="90000"/>
              </a:lnSpc>
            </a:pPr>
            <a:r>
              <a:rPr lang="en-US" altLang="en-US" sz="2800" smtClean="0"/>
              <a:t>You need to </a:t>
            </a:r>
            <a:r>
              <a:rPr lang="en-US" altLang="en-US" sz="2800" smtClean="0">
                <a:solidFill>
                  <a:srgbClr val="0000FF"/>
                </a:solidFill>
              </a:rPr>
              <a:t>determine customer requirements</a:t>
            </a:r>
            <a:r>
              <a:rPr lang="en-US" altLang="en-US" sz="2800" smtClean="0"/>
              <a:t> and </a:t>
            </a:r>
            <a:r>
              <a:rPr lang="en-US" altLang="en-US" sz="2800" smtClean="0">
                <a:solidFill>
                  <a:srgbClr val="0000FF"/>
                </a:solidFill>
              </a:rPr>
              <a:t>create systems for communicating with customers</a:t>
            </a:r>
            <a:r>
              <a:rPr lang="en-US" altLang="en-US" sz="2800" smtClean="0"/>
              <a:t> about</a:t>
            </a:r>
            <a:r>
              <a:rPr lang="en-US" altLang="en-US" sz="2800" smtClean="0">
                <a:solidFill>
                  <a:srgbClr val="009900"/>
                </a:solidFill>
              </a:rPr>
              <a:t> product information, inquiries, contracts, orders, feedback and complaints</a:t>
            </a:r>
            <a:r>
              <a:rPr lang="ar-SA" altLang="en-US" sz="2800" smtClean="0"/>
              <a:t>. </a:t>
            </a:r>
          </a:p>
          <a:p>
            <a:pPr algn="l" rtl="0" eaLnBrk="1" hangingPunct="1">
              <a:lnSpc>
                <a:spcPct val="90000"/>
              </a:lnSpc>
            </a:pPr>
            <a:r>
              <a:rPr lang="en-US" altLang="en-US" sz="2800" smtClean="0">
                <a:solidFill>
                  <a:srgbClr val="FF0000"/>
                </a:solidFill>
              </a:rPr>
              <a:t>When developing new products</a:t>
            </a:r>
            <a:r>
              <a:rPr lang="en-US" altLang="en-US" sz="2800" smtClean="0"/>
              <a:t>, you </a:t>
            </a:r>
            <a:r>
              <a:rPr lang="en-US" altLang="en-US" sz="2800" smtClean="0">
                <a:solidFill>
                  <a:srgbClr val="FF0000"/>
                </a:solidFill>
              </a:rPr>
              <a:t>need</a:t>
            </a:r>
            <a:r>
              <a:rPr lang="en-US" altLang="en-US" sz="2800" smtClean="0"/>
              <a:t> to plan the stages of development, with appropriate testing at each stage. </a:t>
            </a:r>
          </a:p>
          <a:p>
            <a:pPr algn="l" rtl="0" eaLnBrk="1" hangingPunct="1">
              <a:lnSpc>
                <a:spcPct val="90000"/>
              </a:lnSpc>
            </a:pPr>
            <a:r>
              <a:rPr lang="en-US" altLang="en-US" sz="2800" smtClean="0"/>
              <a:t>You </a:t>
            </a:r>
            <a:r>
              <a:rPr lang="en-US" altLang="en-US" sz="2800" smtClean="0">
                <a:solidFill>
                  <a:srgbClr val="FF0000"/>
                </a:solidFill>
              </a:rPr>
              <a:t>need</a:t>
            </a:r>
            <a:r>
              <a:rPr lang="en-US" altLang="en-US" sz="2800" smtClean="0"/>
              <a:t> to test and document whether the product meets design requirements, regulatory requirements and user needs</a:t>
            </a:r>
            <a:r>
              <a:rPr lang="ar-SA" altLang="en-US" sz="2800" smtClean="0"/>
              <a:t>. </a:t>
            </a:r>
            <a:endParaRPr lang="en-US" altLang="en-US" sz="2800" smtClean="0"/>
          </a:p>
        </p:txBody>
      </p:sp>
    </p:spTree>
    <p:extLst>
      <p:ext uri="{BB962C8B-B14F-4D97-AF65-F5344CB8AC3E}">
        <p14:creationId xmlns:p14="http://schemas.microsoft.com/office/powerpoint/2010/main" val="4149479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to="" calcmode="lin" valueType="num">
                                      <p:cBhvr>
                                        <p:cTn id="7" dur="1" fill="hold"/>
                                        <p:tgtEl>
                                          <p:spTgt spid="5222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 to="" calcmode="lin" valueType="num">
                                      <p:cBhvr>
                                        <p:cTn id="12" dur="1" fill="hold"/>
                                        <p:tgtEl>
                                          <p:spTgt spid="5222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 to="" calcmode="lin" valueType="num">
                                      <p:cBhvr>
                                        <p:cTn id="17" dur="1" fill="hold"/>
                                        <p:tgtEl>
                                          <p:spTgt spid="5222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endParaRPr lang="en-US" altLang="en-US" smtClean="0"/>
          </a:p>
        </p:txBody>
      </p:sp>
      <p:sp>
        <p:nvSpPr>
          <p:cNvPr id="53251" name="Rectangle 3"/>
          <p:cNvSpPr>
            <a:spLocks noGrp="1" noChangeArrowheads="1"/>
          </p:cNvSpPr>
          <p:nvPr>
            <p:ph type="body" idx="1"/>
          </p:nvPr>
        </p:nvSpPr>
        <p:spPr/>
        <p:txBody>
          <a:bodyPr/>
          <a:lstStyle/>
          <a:p>
            <a:pPr algn="l" rtl="0" eaLnBrk="1" hangingPunct="1"/>
            <a:r>
              <a:rPr lang="en-US" altLang="en-US" sz="2800" smtClean="0"/>
              <a:t>You </a:t>
            </a:r>
            <a:r>
              <a:rPr lang="en-US" altLang="en-US" sz="2800" smtClean="0">
                <a:solidFill>
                  <a:srgbClr val="FF0000"/>
                </a:solidFill>
              </a:rPr>
              <a:t>need</a:t>
            </a:r>
            <a:r>
              <a:rPr lang="en-US" altLang="en-US" sz="2800" smtClean="0"/>
              <a:t> to regularly review performance through internal audits and meetings. </a:t>
            </a:r>
          </a:p>
          <a:p>
            <a:pPr algn="l" rtl="0" eaLnBrk="1" hangingPunct="1"/>
            <a:r>
              <a:rPr lang="en-US" altLang="en-US" sz="2800" smtClean="0">
                <a:solidFill>
                  <a:srgbClr val="FF0000"/>
                </a:solidFill>
              </a:rPr>
              <a:t>Determine</a:t>
            </a:r>
            <a:r>
              <a:rPr lang="en-US" altLang="en-US" sz="2800" smtClean="0"/>
              <a:t> whether the quality system is working and what improvements can be made. </a:t>
            </a:r>
          </a:p>
          <a:p>
            <a:pPr algn="l" rtl="0" eaLnBrk="1" hangingPunct="1"/>
            <a:r>
              <a:rPr lang="en-US" altLang="en-US" sz="2800" smtClean="0">
                <a:solidFill>
                  <a:srgbClr val="FF0000"/>
                </a:solidFill>
              </a:rPr>
              <a:t>Deal</a:t>
            </a:r>
            <a:r>
              <a:rPr lang="en-US" altLang="en-US" sz="2800" smtClean="0"/>
              <a:t> with past problems and potential problems. Keep records of these activities and the resulting decisions, and monitor their effectiveness. </a:t>
            </a:r>
            <a:endParaRPr lang="ar-JO" altLang="en-US" sz="2800" smtClean="0"/>
          </a:p>
          <a:p>
            <a:pPr algn="l" rtl="0" eaLnBrk="1" hangingPunct="1"/>
            <a:r>
              <a:rPr lang="en-US" altLang="en-US" sz="2800" smtClean="0">
                <a:solidFill>
                  <a:srgbClr val="0000FF"/>
                </a:solidFill>
              </a:rPr>
              <a:t>(Note: you need a documented procedure for internal audits).</a:t>
            </a:r>
            <a:endParaRPr lang="ar-SA" altLang="en-US" sz="2800" smtClean="0">
              <a:solidFill>
                <a:srgbClr val="0000FF"/>
              </a:solidFill>
            </a:endParaRPr>
          </a:p>
        </p:txBody>
      </p:sp>
    </p:spTree>
    <p:extLst>
      <p:ext uri="{BB962C8B-B14F-4D97-AF65-F5344CB8AC3E}">
        <p14:creationId xmlns:p14="http://schemas.microsoft.com/office/powerpoint/2010/main" val="2612092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 to="" calcmode="lin" valueType="num">
                                      <p:cBhvr>
                                        <p:cTn id="12" dur="1" fill="hold"/>
                                        <p:tgtEl>
                                          <p:spTgt spid="5325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 to="" calcmode="lin" valueType="num">
                                      <p:cBhvr>
                                        <p:cTn id="17" dur="1" fill="hold"/>
                                        <p:tgtEl>
                                          <p:spTgt spid="5325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 to="" calcmode="lin" valueType="num">
                                      <p:cBhvr>
                                        <p:cTn id="22" dur="1" fill="hold"/>
                                        <p:tgtEl>
                                          <p:spTgt spid="5325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endParaRPr lang="en-US" altLang="en-US" smtClean="0"/>
          </a:p>
        </p:txBody>
      </p:sp>
      <p:sp>
        <p:nvSpPr>
          <p:cNvPr id="54275" name="Rectangle 3"/>
          <p:cNvSpPr>
            <a:spLocks noGrp="1" noChangeArrowheads="1"/>
          </p:cNvSpPr>
          <p:nvPr>
            <p:ph type="body" idx="1"/>
          </p:nvPr>
        </p:nvSpPr>
        <p:spPr/>
        <p:txBody>
          <a:bodyPr/>
          <a:lstStyle/>
          <a:p>
            <a:pPr algn="l" rtl="0" eaLnBrk="1" hangingPunct="1"/>
            <a:endParaRPr lang="en-US" altLang="en-US" sz="2800" smtClean="0"/>
          </a:p>
          <a:p>
            <a:pPr algn="l" rtl="0" eaLnBrk="1" hangingPunct="1"/>
            <a:r>
              <a:rPr lang="en-US" altLang="en-US" sz="2800" smtClean="0"/>
              <a:t>You </a:t>
            </a:r>
            <a:r>
              <a:rPr lang="en-US" altLang="en-US" sz="2800" smtClean="0">
                <a:solidFill>
                  <a:srgbClr val="FF0000"/>
                </a:solidFill>
              </a:rPr>
              <a:t>need</a:t>
            </a:r>
            <a:r>
              <a:rPr lang="en-US" altLang="en-US" sz="2800" smtClean="0"/>
              <a:t> documented procedures for dealing with actual and potential non-conformances (problems involving suppliers or customers, or internal problems). </a:t>
            </a:r>
          </a:p>
          <a:p>
            <a:pPr algn="l" rtl="0" eaLnBrk="1" hangingPunct="1"/>
            <a:r>
              <a:rPr lang="en-US" altLang="en-US" sz="2800" smtClean="0">
                <a:solidFill>
                  <a:srgbClr val="FF0000"/>
                </a:solidFill>
              </a:rPr>
              <a:t>Make sure</a:t>
            </a:r>
            <a:r>
              <a:rPr lang="en-US" altLang="en-US" sz="2800" smtClean="0"/>
              <a:t> no one uses bad product, determine what to do with bad product, deal with the root cause of the problem and keep records to use as a tool </a:t>
            </a:r>
            <a:r>
              <a:rPr lang="en-US" altLang="en-US" sz="2800" smtClean="0">
                <a:solidFill>
                  <a:srgbClr val="0000FF"/>
                </a:solidFill>
              </a:rPr>
              <a:t>to improve the system</a:t>
            </a:r>
          </a:p>
          <a:p>
            <a:pPr eaLnBrk="1" hangingPunct="1"/>
            <a:endParaRPr lang="en-US" altLang="en-US" sz="2800" smtClean="0"/>
          </a:p>
        </p:txBody>
      </p:sp>
    </p:spTree>
    <p:extLst>
      <p:ext uri="{BB962C8B-B14F-4D97-AF65-F5344CB8AC3E}">
        <p14:creationId xmlns:p14="http://schemas.microsoft.com/office/powerpoint/2010/main" val="1027234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 to="" calcmode="lin" valueType="num">
                                      <p:cBhvr>
                                        <p:cTn id="7" dur="1" fill="hold"/>
                                        <p:tgtEl>
                                          <p:spTgt spid="5427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 to="" calcmode="lin" valueType="num">
                                      <p:cBhvr>
                                        <p:cTn id="12" dur="1" fill="hold"/>
                                        <p:tgtEl>
                                          <p:spTgt spid="5427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0"/>
            <a:ext cx="8229600" cy="1143000"/>
          </a:xfrm>
          <a:solidFill>
            <a:srgbClr val="FFFF00"/>
          </a:solidFill>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a:flatTx/>
          </a:bodyPr>
          <a:lstStyle/>
          <a:p>
            <a:pPr eaLnBrk="1" hangingPunct="1"/>
            <a:r>
              <a:rPr lang="ar-SA" altLang="en-US" b="1" smtClean="0"/>
              <a:t>ما هي الجودة ؟</a:t>
            </a:r>
            <a:endParaRPr lang="en-US" altLang="en-US" smtClean="0"/>
          </a:p>
        </p:txBody>
      </p:sp>
      <p:sp>
        <p:nvSpPr>
          <p:cNvPr id="58371" name="Oval 3"/>
          <p:cNvSpPr>
            <a:spLocks noChangeArrowheads="1"/>
          </p:cNvSpPr>
          <p:nvPr/>
        </p:nvSpPr>
        <p:spPr bwMode="auto">
          <a:xfrm>
            <a:off x="2743200" y="2895600"/>
            <a:ext cx="54864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1- إنجاز الأعمال الصحيحة بشكل</a:t>
            </a:r>
            <a:endParaRPr lang="en-US" altLang="en-US" sz="3200" b="1">
              <a:latin typeface="Times New Roman" panose="02020603050405020304" pitchFamily="18" charset="0"/>
            </a:endParaRPr>
          </a:p>
          <a:p>
            <a:pPr algn="ctr"/>
            <a:r>
              <a:rPr lang="ar-SA" altLang="en-US" sz="3200" b="1">
                <a:latin typeface="Times New Roman" panose="02020603050405020304" pitchFamily="18" charset="0"/>
              </a:rPr>
              <a:t> صحيح من </a:t>
            </a:r>
            <a:r>
              <a:rPr lang="ar-SA" altLang="en-US" sz="4000" b="1">
                <a:solidFill>
                  <a:schemeClr val="accent2"/>
                </a:solidFill>
                <a:latin typeface="Times New Roman" panose="02020603050405020304" pitchFamily="18" charset="0"/>
              </a:rPr>
              <a:t>أول</a:t>
            </a:r>
            <a:r>
              <a:rPr lang="ar-SA" altLang="en-US" sz="3200" b="1">
                <a:latin typeface="Times New Roman" panose="02020603050405020304" pitchFamily="18" charset="0"/>
              </a:rPr>
              <a:t> مرة وفي </a:t>
            </a:r>
            <a:r>
              <a:rPr lang="ar-SA" altLang="en-US" sz="3200" b="1">
                <a:solidFill>
                  <a:schemeClr val="accent2"/>
                </a:solidFill>
                <a:latin typeface="Times New Roman" panose="02020603050405020304" pitchFamily="18" charset="0"/>
              </a:rPr>
              <a:t>كل مرة</a:t>
            </a:r>
            <a:endParaRPr lang="en-US" altLang="en-US" sz="2400">
              <a:latin typeface="Times New Roman" panose="02020603050405020304" pitchFamily="18" charset="0"/>
            </a:endParaRPr>
          </a:p>
        </p:txBody>
      </p:sp>
      <p:graphicFrame>
        <p:nvGraphicFramePr>
          <p:cNvPr id="58372" name="Object 4"/>
          <p:cNvGraphicFramePr>
            <a:graphicFrameLocks noChangeAspect="1"/>
          </p:cNvGraphicFramePr>
          <p:nvPr/>
        </p:nvGraphicFramePr>
        <p:xfrm>
          <a:off x="762000" y="3276600"/>
          <a:ext cx="1677988" cy="2468563"/>
        </p:xfrm>
        <a:graphic>
          <a:graphicData uri="http://schemas.openxmlformats.org/presentationml/2006/ole">
            <mc:AlternateContent xmlns:mc="http://schemas.openxmlformats.org/markup-compatibility/2006">
              <mc:Choice xmlns:v="urn:schemas-microsoft-com:vml" Requires="v">
                <p:oleObj spid="_x0000_s2051" name="Clip" r:id="rId3" imgW="2247900" imgH="3306763" progId="MS_ClipArt_Gallery.2">
                  <p:embed/>
                </p:oleObj>
              </mc:Choice>
              <mc:Fallback>
                <p:oleObj name="Clip" r:id="rId3" imgW="2247900" imgH="3306763" progId="MS_ClipArt_Gallery.2">
                  <p:embed/>
                  <p:pic>
                    <p:nvPicPr>
                      <p:cNvPr id="583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76600"/>
                        <a:ext cx="1677988" cy="246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8930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left)">
                                      <p:cBhvr>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wipe(left)">
                                      <p:cBhvr>
                                        <p:cTn id="12" dur="500"/>
                                        <p:tgtEl>
                                          <p:spTgt spid="58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8372"/>
                                        </p:tgtEl>
                                        <p:attrNameLst>
                                          <p:attrName>style.visibility</p:attrName>
                                        </p:attrNameLst>
                                      </p:cBhvr>
                                      <p:to>
                                        <p:strVal val="visible"/>
                                      </p:to>
                                    </p:set>
                                    <p:animEffect transition="in" filter="wipe(left)">
                                      <p:cBhvr>
                                        <p:cTn id="1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autoUpdateAnimBg="0"/>
      <p:bldP spid="58371"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09600" y="12192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4099"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2- أن نقدم للعميل أكثر مما يتوقع</a:t>
            </a:r>
            <a:r>
              <a:rPr lang="ar-SA"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4081850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ssolve">
                                      <p:cBhvr>
                                        <p:cTn id="12" dur="500"/>
                                        <p:tgtEl>
                                          <p:spTgt spid="4099"/>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11430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5123"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3- التطوير المستمر للسلعة</a:t>
            </a:r>
            <a:endParaRPr lang="en-US" altLang="en-US" sz="4000" b="1">
              <a:latin typeface="Times New Roman" panose="02020603050405020304" pitchFamily="18" charset="0"/>
            </a:endParaRPr>
          </a:p>
          <a:p>
            <a:pPr algn="ctr"/>
            <a:r>
              <a:rPr lang="ar-SA" altLang="en-US" sz="4000" b="1">
                <a:latin typeface="Times New Roman" panose="02020603050405020304" pitchFamily="18" charset="0"/>
              </a:rPr>
              <a:t> والخدمات وأسلوب العمل</a:t>
            </a:r>
            <a:r>
              <a:rPr lang="ar-SA"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4040337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Bottom)">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slide(fromBottom)">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3"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62000" y="13716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6147"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4- السرعة في إنجاز الأعمال</a:t>
            </a:r>
            <a:r>
              <a:rPr lang="ar-SA"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97346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ox(in)">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09600" y="11430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7171"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5- تحقيق التكلفة التنافسية</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078370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arn(inHorizont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en-US" altLang="en-US" smtClean="0"/>
          </a:p>
        </p:txBody>
      </p:sp>
      <p:sp>
        <p:nvSpPr>
          <p:cNvPr id="148483" name="Rectangle 3"/>
          <p:cNvSpPr>
            <a:spLocks noGrp="1" noChangeArrowheads="1"/>
          </p:cNvSpPr>
          <p:nvPr>
            <p:ph type="body" idx="1"/>
          </p:nvPr>
        </p:nvSpPr>
        <p:spPr/>
        <p:txBody>
          <a:bodyPr/>
          <a:lstStyle/>
          <a:p>
            <a:pPr algn="l" rtl="0" eaLnBrk="1" hangingPunct="1"/>
            <a:r>
              <a:rPr lang="en-US" altLang="en-US" smtClean="0">
                <a:solidFill>
                  <a:srgbClr val="CCCC00"/>
                </a:solidFill>
              </a:rPr>
              <a:t>Correspondent members</a:t>
            </a:r>
            <a:r>
              <a:rPr lang="ar-SA" altLang="en-US" smtClean="0">
                <a:solidFill>
                  <a:srgbClr val="CCCC00"/>
                </a:solidFill>
              </a:rPr>
              <a:t> </a:t>
            </a:r>
            <a:r>
              <a:rPr lang="en-US" altLang="en-US" smtClean="0">
                <a:solidFill>
                  <a:srgbClr val="CCCC00"/>
                </a:solidFill>
              </a:rPr>
              <a:t>are countries that do not have their own standards organization. </a:t>
            </a:r>
            <a:endParaRPr lang="ar-JO" altLang="en-US" smtClean="0">
              <a:solidFill>
                <a:srgbClr val="CCCC00"/>
              </a:solidFill>
            </a:endParaRPr>
          </a:p>
          <a:p>
            <a:pPr algn="l" rtl="0" eaLnBrk="1" hangingPunct="1"/>
            <a:r>
              <a:rPr lang="en-US" altLang="en-US" smtClean="0">
                <a:solidFill>
                  <a:srgbClr val="CCCC00"/>
                </a:solidFill>
              </a:rPr>
              <a:t>These members are informed about ISO's work, but do not participate in standards promulgation</a:t>
            </a:r>
            <a:r>
              <a:rPr lang="ar-SA" altLang="en-US" smtClean="0">
                <a:solidFill>
                  <a:srgbClr val="CCCC00"/>
                </a:solidFill>
              </a:rPr>
              <a:t>.</a:t>
            </a:r>
            <a:endParaRPr lang="en-US" altLang="en-US" smtClean="0">
              <a:solidFill>
                <a:srgbClr val="CCCC00"/>
              </a:solidFill>
            </a:endParaRPr>
          </a:p>
          <a:p>
            <a:pPr eaLnBrk="1" hangingPunct="1"/>
            <a:endParaRPr lang="en-US" altLang="en-US" smtClean="0"/>
          </a:p>
        </p:txBody>
      </p:sp>
    </p:spTree>
    <p:extLst>
      <p:ext uri="{BB962C8B-B14F-4D97-AF65-F5344CB8AC3E}">
        <p14:creationId xmlns:p14="http://schemas.microsoft.com/office/powerpoint/2010/main" val="1839723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to="" calcmode="lin" valueType="num">
                                      <p:cBhvr>
                                        <p:cTn id="7" dur="1" fill="hold"/>
                                        <p:tgtEl>
                                          <p:spTgt spid="1484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 to="" calcmode="lin" valueType="num">
                                      <p:cBhvr>
                                        <p:cTn id="12" dur="1" fill="hold"/>
                                        <p:tgtEl>
                                          <p:spTgt spid="14848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1295400"/>
            <a:ext cx="7772400" cy="11430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solidFill>
                  <a:schemeClr val="tx2"/>
                </a:solidFill>
              </a:rPr>
              <a:t>ما هي الجودة</a:t>
            </a:r>
            <a:endParaRPr lang="en-US" altLang="en-US" sz="4400">
              <a:solidFill>
                <a:schemeClr val="tx2"/>
              </a:solidFill>
            </a:endParaRPr>
          </a:p>
        </p:txBody>
      </p:sp>
      <p:sp>
        <p:nvSpPr>
          <p:cNvPr id="8195" name="Oval 3"/>
          <p:cNvSpPr>
            <a:spLocks noChangeArrowheads="1"/>
          </p:cNvSpPr>
          <p:nvPr/>
        </p:nvSpPr>
        <p:spPr bwMode="auto">
          <a:xfrm>
            <a:off x="1676400" y="2819400"/>
            <a:ext cx="5943600" cy="3429000"/>
          </a:xfrm>
          <a:prstGeom prst="ellipse">
            <a:avLst/>
          </a:prstGeom>
          <a:solidFill>
            <a:srgbClr val="00FF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6- خلق للثروة الحقيقية وليس </a:t>
            </a:r>
            <a:endParaRPr lang="en-US" altLang="en-US" sz="4000" b="1">
              <a:latin typeface="Times New Roman" panose="02020603050405020304" pitchFamily="18" charset="0"/>
            </a:endParaRPr>
          </a:p>
          <a:p>
            <a:pPr algn="ctr"/>
            <a:r>
              <a:rPr lang="ar-SA" altLang="en-US" sz="4000" b="1">
                <a:latin typeface="Times New Roman" panose="02020603050405020304" pitchFamily="18" charset="0"/>
              </a:rPr>
              <a:t>استهلاكا لها</a:t>
            </a:r>
            <a:r>
              <a:rPr lang="ar-SA" altLang="en-US" sz="2400">
                <a:latin typeface="Times New Roman" panose="02020603050405020304" pitchFamily="18" charset="0"/>
              </a:rPr>
              <a:t> </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373314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ssolve">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705600" y="1447800"/>
            <a:ext cx="1524000" cy="9906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latin typeface="Times New Roman" panose="02020603050405020304" pitchFamily="18" charset="0"/>
              </a:rPr>
              <a:t>اذا</a:t>
            </a:r>
            <a:endParaRPr lang="en-US" altLang="en-US" sz="2400">
              <a:latin typeface="Times New Roman" panose="02020603050405020304" pitchFamily="18" charset="0"/>
            </a:endParaRPr>
          </a:p>
        </p:txBody>
      </p:sp>
      <p:sp>
        <p:nvSpPr>
          <p:cNvPr id="9219" name="Rectangle 3"/>
          <p:cNvSpPr>
            <a:spLocks noChangeArrowheads="1"/>
          </p:cNvSpPr>
          <p:nvPr/>
        </p:nvSpPr>
        <p:spPr bwMode="auto">
          <a:xfrm>
            <a:off x="6096000" y="2743200"/>
            <a:ext cx="2514600" cy="2819400"/>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الجودة</a:t>
            </a:r>
            <a:endParaRPr lang="en-US" altLang="en-US" sz="2400">
              <a:latin typeface="Times New Roman" panose="02020603050405020304" pitchFamily="18" charset="0"/>
            </a:endParaRPr>
          </a:p>
        </p:txBody>
      </p:sp>
      <p:sp>
        <p:nvSpPr>
          <p:cNvPr id="9220" name="Rectangle 4"/>
          <p:cNvSpPr>
            <a:spLocks noChangeArrowheads="1"/>
          </p:cNvSpPr>
          <p:nvPr/>
        </p:nvSpPr>
        <p:spPr bwMode="auto">
          <a:xfrm>
            <a:off x="4495800" y="3429000"/>
            <a:ext cx="1524000" cy="381000"/>
          </a:xfrm>
          <a:prstGeom prst="rect">
            <a:avLst/>
          </a:prstGeom>
          <a:solidFill>
            <a:srgbClr val="F8123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b="1">
                <a:latin typeface="Times New Roman" panose="02020603050405020304" pitchFamily="18" charset="0"/>
              </a:rPr>
              <a:t>=</a:t>
            </a:r>
            <a:endParaRPr lang="en-US" altLang="en-US" sz="2400">
              <a:latin typeface="Times New Roman" panose="02020603050405020304" pitchFamily="18" charset="0"/>
            </a:endParaRPr>
          </a:p>
        </p:txBody>
      </p:sp>
      <p:sp>
        <p:nvSpPr>
          <p:cNvPr id="9221" name="Rectangle 5"/>
          <p:cNvSpPr>
            <a:spLocks noChangeArrowheads="1"/>
          </p:cNvSpPr>
          <p:nvPr/>
        </p:nvSpPr>
        <p:spPr bwMode="auto">
          <a:xfrm>
            <a:off x="914400" y="2590800"/>
            <a:ext cx="3276600" cy="2971800"/>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solidFill>
                  <a:srgbClr val="33CC33"/>
                </a:solidFill>
                <a:latin typeface="Times New Roman" panose="02020603050405020304" pitchFamily="18" charset="0"/>
              </a:rPr>
              <a:t>التحسين والتطوير </a:t>
            </a:r>
            <a:endParaRPr lang="en-US" altLang="en-US" sz="3200" b="1">
              <a:solidFill>
                <a:srgbClr val="33CC33"/>
              </a:solidFill>
              <a:latin typeface="Times New Roman" panose="02020603050405020304" pitchFamily="18" charset="0"/>
            </a:endParaRPr>
          </a:p>
          <a:p>
            <a:pPr algn="ctr"/>
            <a:r>
              <a:rPr lang="ar-SA" altLang="en-US" sz="3200" b="1">
                <a:solidFill>
                  <a:srgbClr val="33CC33"/>
                </a:solidFill>
                <a:latin typeface="Times New Roman" panose="02020603050405020304" pitchFamily="18" charset="0"/>
              </a:rPr>
              <a:t>المستمرين للنظامين</a:t>
            </a:r>
            <a:endParaRPr lang="en-US" altLang="en-US" sz="3200" b="1">
              <a:solidFill>
                <a:srgbClr val="33CC33"/>
              </a:solidFill>
              <a:latin typeface="Times New Roman" panose="02020603050405020304" pitchFamily="18" charset="0"/>
            </a:endParaRPr>
          </a:p>
          <a:p>
            <a:pPr algn="ctr"/>
            <a:r>
              <a:rPr lang="ar-SA" altLang="en-US" sz="4000" b="1">
                <a:solidFill>
                  <a:srgbClr val="FF6699"/>
                </a:solidFill>
                <a:latin typeface="Times New Roman" panose="02020603050405020304" pitchFamily="18" charset="0"/>
              </a:rPr>
              <a:t>الاجتماعي</a:t>
            </a:r>
            <a:endParaRPr lang="en-US" altLang="en-US" sz="3200" b="1">
              <a:solidFill>
                <a:srgbClr val="FF6699"/>
              </a:solidFill>
              <a:latin typeface="Times New Roman" panose="02020603050405020304" pitchFamily="18" charset="0"/>
            </a:endParaRPr>
          </a:p>
          <a:p>
            <a:pPr algn="ctr"/>
            <a:r>
              <a:rPr lang="ar-SA" altLang="en-US" sz="4400" b="1">
                <a:solidFill>
                  <a:srgbClr val="FF3300"/>
                </a:solidFill>
                <a:latin typeface="Times New Roman" panose="02020603050405020304" pitchFamily="18" charset="0"/>
              </a:rPr>
              <a:t>والفني</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48269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0-#ppt_w/2"/>
                                          </p:val>
                                        </p:tav>
                                        <p:tav tm="100000">
                                          <p:val>
                                            <p:strVal val="#ppt_x"/>
                                          </p:val>
                                        </p:tav>
                                      </p:tavLst>
                                    </p:anim>
                                    <p:anim calcmode="lin" valueType="num">
                                      <p:cBhvr additive="base">
                                        <p:cTn id="14" dur="500" fill="hold"/>
                                        <p:tgtEl>
                                          <p:spTgt spid="9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1"/>
                                        </p:tgtEl>
                                        <p:attrNameLst>
                                          <p:attrName>style.visibility</p:attrName>
                                        </p:attrNameLst>
                                      </p:cBhvr>
                                      <p:to>
                                        <p:strVal val="visible"/>
                                      </p:to>
                                    </p:set>
                                    <p:anim calcmode="lin" valueType="num">
                                      <p:cBhvr additive="base">
                                        <p:cTn id="25" dur="500" fill="hold"/>
                                        <p:tgtEl>
                                          <p:spTgt spid="9221"/>
                                        </p:tgtEl>
                                        <p:attrNameLst>
                                          <p:attrName>ppt_x</p:attrName>
                                        </p:attrNameLst>
                                      </p:cBhvr>
                                      <p:tavLst>
                                        <p:tav tm="0">
                                          <p:val>
                                            <p:strVal val="0-#ppt_w/2"/>
                                          </p:val>
                                        </p:tav>
                                        <p:tav tm="100000">
                                          <p:val>
                                            <p:strVal val="#ppt_x"/>
                                          </p:val>
                                        </p:tav>
                                      </p:tavLst>
                                    </p:anim>
                                    <p:anim calcmode="lin" valueType="num">
                                      <p:cBhvr additive="base">
                                        <p:cTn id="26" dur="500" fill="hold"/>
                                        <p:tgtEl>
                                          <p:spTgt spid="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animBg="1" autoUpdateAnimBg="0"/>
      <p:bldP spid="9220" grpId="0" animBg="1" autoUpdateAnimBg="0"/>
      <p:bldP spid="9221"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477000" y="1447800"/>
            <a:ext cx="2286000" cy="1066800"/>
          </a:xfrm>
          <a:prstGeom prst="rect">
            <a:avLst/>
          </a:prstGeom>
          <a:solidFill>
            <a:srgbClr val="FF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FF"/>
            </a:extrusionClr>
            <a:contourClr>
              <a:srgbClr val="FF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000" b="1">
                <a:latin typeface="Times New Roman" panose="02020603050405020304" pitchFamily="18" charset="0"/>
              </a:rPr>
              <a:t>وفي النهاية :</a:t>
            </a:r>
            <a:endParaRPr lang="en-US" altLang="en-US" sz="2400">
              <a:latin typeface="Times New Roman" panose="02020603050405020304" pitchFamily="18" charset="0"/>
            </a:endParaRPr>
          </a:p>
        </p:txBody>
      </p:sp>
      <p:sp>
        <p:nvSpPr>
          <p:cNvPr id="10243" name="Rectangle 3"/>
          <p:cNvSpPr>
            <a:spLocks noChangeArrowheads="1"/>
          </p:cNvSpPr>
          <p:nvPr/>
        </p:nvSpPr>
        <p:spPr bwMode="auto">
          <a:xfrm>
            <a:off x="1524000" y="3124200"/>
            <a:ext cx="6019800" cy="335280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latin typeface="Times New Roman" panose="02020603050405020304" pitchFamily="18" charset="0"/>
              </a:rPr>
              <a:t>ادارة الجودة تتضمن</a:t>
            </a:r>
            <a:endParaRPr lang="en-US" altLang="en-US" sz="4400" b="1">
              <a:latin typeface="Times New Roman" panose="02020603050405020304" pitchFamily="18" charset="0"/>
            </a:endParaRPr>
          </a:p>
          <a:p>
            <a:pPr algn="ctr"/>
            <a:r>
              <a:rPr lang="ar-SA" altLang="en-US" sz="4400" b="1">
                <a:solidFill>
                  <a:schemeClr val="accent2"/>
                </a:solidFill>
                <a:latin typeface="Times New Roman" panose="02020603050405020304" pitchFamily="18" charset="0"/>
              </a:rPr>
              <a:t>تغيير سلوكي</a:t>
            </a:r>
            <a:r>
              <a:rPr lang="ar-SA" altLang="en-US" sz="4400" b="1">
                <a:latin typeface="Times New Roman" panose="02020603050405020304" pitchFamily="18" charset="0"/>
              </a:rPr>
              <a:t> ضمن اطار</a:t>
            </a:r>
            <a:endParaRPr lang="en-US" altLang="en-US" sz="4400" b="1">
              <a:latin typeface="Times New Roman" panose="02020603050405020304" pitchFamily="18" charset="0"/>
            </a:endParaRPr>
          </a:p>
          <a:p>
            <a:pPr algn="ctr"/>
            <a:r>
              <a:rPr lang="ar-SA" altLang="en-US" sz="4400" b="1">
                <a:solidFill>
                  <a:srgbClr val="FF3300"/>
                </a:solidFill>
                <a:latin typeface="Times New Roman" panose="02020603050405020304" pitchFamily="18" charset="0"/>
              </a:rPr>
              <a:t>ثقافة معينة</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933382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anim calcmode="lin" valueType="num">
                                      <p:cBhvr>
                                        <p:cTn id="15" dur="1000" fill="hold"/>
                                        <p:tgtEl>
                                          <p:spTgt spid="10243"/>
                                        </p:tgtEl>
                                        <p:attrNameLst>
                                          <p:attrName>ppt_w</p:attrName>
                                        </p:attrNameLst>
                                      </p:cBhvr>
                                      <p:tavLst>
                                        <p:tav tm="0">
                                          <p:val>
                                            <p:fltVal val="0"/>
                                          </p:val>
                                        </p:tav>
                                        <p:tav tm="100000">
                                          <p:val>
                                            <p:strVal val="#ppt_w"/>
                                          </p:val>
                                        </p:tav>
                                      </p:tavLst>
                                    </p:anim>
                                    <p:anim calcmode="lin" valueType="num">
                                      <p:cBhvr>
                                        <p:cTn id="16" dur="1000" fill="hold"/>
                                        <p:tgtEl>
                                          <p:spTgt spid="10243"/>
                                        </p:tgtEl>
                                        <p:attrNameLst>
                                          <p:attrName>ppt_h</p:attrName>
                                        </p:attrNameLst>
                                      </p:cBhvr>
                                      <p:tavLst>
                                        <p:tav tm="0">
                                          <p:val>
                                            <p:fltVal val="0"/>
                                          </p:val>
                                        </p:tav>
                                        <p:tav tm="100000">
                                          <p:val>
                                            <p:strVal val="#ppt_h"/>
                                          </p:val>
                                        </p:tav>
                                      </p:tavLst>
                                    </p:anim>
                                    <p:anim calcmode="lin" valueType="num">
                                      <p:cBhvr>
                                        <p:cTn id="17"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600200" y="1143000"/>
            <a:ext cx="6324600" cy="4648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4000" b="1">
                <a:latin typeface="Times New Roman" panose="02020603050405020304" pitchFamily="18" charset="0"/>
              </a:rPr>
              <a:t> و يتمثل في :</a:t>
            </a:r>
            <a:endParaRPr lang="en-US" altLang="en-US" sz="4000" b="1">
              <a:latin typeface="Times New Roman" panose="02020603050405020304" pitchFamily="18" charset="0"/>
            </a:endParaRPr>
          </a:p>
          <a:p>
            <a:endParaRPr lang="en-US" altLang="en-US" sz="4000" b="1">
              <a:latin typeface="Times New Roman" panose="02020603050405020304" pitchFamily="18" charset="0"/>
            </a:endParaRPr>
          </a:p>
          <a:p>
            <a:r>
              <a:rPr lang="ar-SA" altLang="en-US" sz="4000" b="1">
                <a:solidFill>
                  <a:schemeClr val="accent2"/>
                </a:solidFill>
                <a:latin typeface="Times New Roman" panose="02020603050405020304" pitchFamily="18" charset="0"/>
              </a:rPr>
              <a:t>1-  كيف نفكر تجاه الأمور</a:t>
            </a:r>
            <a:endParaRPr lang="en-US" altLang="en-US" sz="4000" b="1">
              <a:latin typeface="Times New Roman" panose="02020603050405020304" pitchFamily="18" charset="0"/>
            </a:endParaRPr>
          </a:p>
          <a:p>
            <a:r>
              <a:rPr lang="ar-SA" altLang="en-US" sz="4000" b="1">
                <a:solidFill>
                  <a:srgbClr val="FF3300"/>
                </a:solidFill>
                <a:latin typeface="Times New Roman" panose="02020603050405020304" pitchFamily="18" charset="0"/>
              </a:rPr>
              <a:t>2-  كيف نقيم العملاء</a:t>
            </a:r>
            <a:endParaRPr lang="en-US" altLang="en-US" sz="4000" b="1">
              <a:latin typeface="Times New Roman" panose="02020603050405020304" pitchFamily="18" charset="0"/>
            </a:endParaRPr>
          </a:p>
          <a:p>
            <a:r>
              <a:rPr lang="ar-SA" altLang="en-US" sz="4000" b="1">
                <a:solidFill>
                  <a:srgbClr val="FF00FF"/>
                </a:solidFill>
                <a:latin typeface="Times New Roman" panose="02020603050405020304" pitchFamily="18" charset="0"/>
              </a:rPr>
              <a:t>3-  كيف نتعامل مع المنظمات</a:t>
            </a:r>
            <a:endParaRPr lang="en-US" altLang="en-US" sz="4000" b="1">
              <a:latin typeface="Times New Roman" panose="02020603050405020304" pitchFamily="18" charset="0"/>
            </a:endParaRPr>
          </a:p>
          <a:p>
            <a:r>
              <a:rPr lang="ar-SA" altLang="en-US" sz="4000" b="1">
                <a:solidFill>
                  <a:srgbClr val="CC6600"/>
                </a:solidFill>
                <a:latin typeface="Times New Roman" panose="02020603050405020304" pitchFamily="18" charset="0"/>
              </a:rPr>
              <a:t>4-  كيف نقيم أساليب الادارة</a:t>
            </a:r>
            <a:endParaRPr lang="en-US" altLang="en-US" sz="2400">
              <a:latin typeface="Times New Roman" panose="02020603050405020304" pitchFamily="18" charset="0"/>
            </a:endParaRPr>
          </a:p>
        </p:txBody>
      </p:sp>
      <p:graphicFrame>
        <p:nvGraphicFramePr>
          <p:cNvPr id="11267" name="Object 3"/>
          <p:cNvGraphicFramePr>
            <a:graphicFrameLocks noChangeAspect="1"/>
          </p:cNvGraphicFramePr>
          <p:nvPr/>
        </p:nvGraphicFramePr>
        <p:xfrm flipH="1">
          <a:off x="304800" y="3048000"/>
          <a:ext cx="2309813" cy="2713038"/>
        </p:xfrm>
        <a:graphic>
          <a:graphicData uri="http://schemas.openxmlformats.org/presentationml/2006/ole">
            <mc:AlternateContent xmlns:mc="http://schemas.openxmlformats.org/markup-compatibility/2006">
              <mc:Choice xmlns:v="urn:schemas-microsoft-com:vml" Requires="v">
                <p:oleObj spid="_x0000_s3075" name="Clip" r:id="rId5" imgW="3192463" imgH="3749675" progId="MS_ClipArt_Gallery.2">
                  <p:embed/>
                </p:oleObj>
              </mc:Choice>
              <mc:Fallback>
                <p:oleObj name="Clip" r:id="rId5" imgW="3192463" imgH="3749675" progId="MS_ClipArt_Gallery.2">
                  <p:embed/>
                  <p:pic>
                    <p:nvPicPr>
                      <p:cNvPr id="112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4800" y="3048000"/>
                        <a:ext cx="2309813" cy="271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75463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anim calcmode="lin" valueType="num">
                                      <p:cBhvr additive="base">
                                        <p:cTn id="15" dur="5000" fill="hold"/>
                                        <p:tgtEl>
                                          <p:spTgt spid="11267"/>
                                        </p:tgtEl>
                                        <p:attrNameLst>
                                          <p:attrName>ppt_x</p:attrName>
                                        </p:attrNameLst>
                                      </p:cBhvr>
                                      <p:tavLst>
                                        <p:tav tm="0">
                                          <p:val>
                                            <p:strVal val="#ppt_x"/>
                                          </p:val>
                                        </p:tav>
                                        <p:tav tm="100000">
                                          <p:val>
                                            <p:strVal val="#ppt_x"/>
                                          </p:val>
                                        </p:tav>
                                      </p:tavLst>
                                    </p:anim>
                                    <p:anim calcmode="lin" valueType="num">
                                      <p:cBhvr additive="base">
                                        <p:cTn id="16" dur="5000" fill="hold"/>
                                        <p:tgtEl>
                                          <p:spTgt spid="112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0" y="1295400"/>
            <a:ext cx="3505200" cy="685800"/>
          </a:xfrm>
          <a:prstGeom prst="rect">
            <a:avLst/>
          </a:prstGeom>
          <a:solidFill>
            <a:srgbClr val="FFFF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contourClr>
              <a:srgbClr val="FF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التحليل الرباعي</a:t>
            </a:r>
            <a:endParaRPr lang="en-US" altLang="en-US" sz="3200" b="1">
              <a:latin typeface="Times New Roman" panose="02020603050405020304" pitchFamily="18" charset="0"/>
            </a:endParaRPr>
          </a:p>
        </p:txBody>
      </p:sp>
      <p:sp>
        <p:nvSpPr>
          <p:cNvPr id="12291" name="Rectangle 3"/>
          <p:cNvSpPr>
            <a:spLocks noChangeArrowheads="1"/>
          </p:cNvSpPr>
          <p:nvPr/>
        </p:nvSpPr>
        <p:spPr bwMode="auto">
          <a:xfrm>
            <a:off x="1524000" y="2286000"/>
            <a:ext cx="6477000" cy="8382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altLang="en-US" sz="3200">
                <a:latin typeface="Times New Roman" panose="02020603050405020304" pitchFamily="18" charset="0"/>
              </a:rPr>
              <a:t>S   W   O   T    Analysis</a:t>
            </a:r>
          </a:p>
        </p:txBody>
      </p:sp>
      <p:sp>
        <p:nvSpPr>
          <p:cNvPr id="12292" name="Line 4"/>
          <p:cNvSpPr>
            <a:spLocks noChangeShapeType="1"/>
          </p:cNvSpPr>
          <p:nvPr/>
        </p:nvSpPr>
        <p:spPr bwMode="auto">
          <a:xfrm>
            <a:off x="4191000" y="2971800"/>
            <a:ext cx="3352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Oval 5"/>
          <p:cNvSpPr>
            <a:spLocks noChangeArrowheads="1"/>
          </p:cNvSpPr>
          <p:nvPr/>
        </p:nvSpPr>
        <p:spPr bwMode="auto">
          <a:xfrm>
            <a:off x="7086600" y="3429000"/>
            <a:ext cx="1600200" cy="16764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rPr>
              <a:t>Threats</a:t>
            </a:r>
          </a:p>
        </p:txBody>
      </p:sp>
      <p:sp>
        <p:nvSpPr>
          <p:cNvPr id="12294" name="Line 6"/>
          <p:cNvSpPr>
            <a:spLocks noChangeShapeType="1"/>
          </p:cNvSpPr>
          <p:nvPr/>
        </p:nvSpPr>
        <p:spPr bwMode="auto">
          <a:xfrm>
            <a:off x="4191000" y="2971800"/>
            <a:ext cx="1295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Oval 7"/>
          <p:cNvSpPr>
            <a:spLocks noChangeArrowheads="1"/>
          </p:cNvSpPr>
          <p:nvPr/>
        </p:nvSpPr>
        <p:spPr bwMode="auto">
          <a:xfrm>
            <a:off x="5105400" y="4114800"/>
            <a:ext cx="1676400" cy="15240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rPr>
              <a:t>Opportunities</a:t>
            </a:r>
          </a:p>
        </p:txBody>
      </p:sp>
      <p:sp>
        <p:nvSpPr>
          <p:cNvPr id="12296" name="Line 8"/>
          <p:cNvSpPr>
            <a:spLocks noChangeShapeType="1"/>
          </p:cNvSpPr>
          <p:nvPr/>
        </p:nvSpPr>
        <p:spPr bwMode="auto">
          <a:xfrm flipH="1">
            <a:off x="3505200" y="29718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Oval 9"/>
          <p:cNvSpPr>
            <a:spLocks noChangeArrowheads="1"/>
          </p:cNvSpPr>
          <p:nvPr/>
        </p:nvSpPr>
        <p:spPr bwMode="auto">
          <a:xfrm>
            <a:off x="2743200" y="4191000"/>
            <a:ext cx="1600200" cy="15240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rPr>
              <a:t>Weakness</a:t>
            </a:r>
          </a:p>
        </p:txBody>
      </p:sp>
      <p:sp>
        <p:nvSpPr>
          <p:cNvPr id="12298" name="Line 10"/>
          <p:cNvSpPr>
            <a:spLocks noChangeShapeType="1"/>
          </p:cNvSpPr>
          <p:nvPr/>
        </p:nvSpPr>
        <p:spPr bwMode="auto">
          <a:xfrm flipH="1">
            <a:off x="1676400" y="2971800"/>
            <a:ext cx="2514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Oval 11"/>
          <p:cNvSpPr>
            <a:spLocks noChangeArrowheads="1"/>
          </p:cNvSpPr>
          <p:nvPr/>
        </p:nvSpPr>
        <p:spPr bwMode="auto">
          <a:xfrm>
            <a:off x="457200" y="3657600"/>
            <a:ext cx="1600200" cy="1524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latin typeface="Times New Roman" panose="02020603050405020304" pitchFamily="18" charset="0"/>
              </a:rPr>
              <a:t>Strength</a:t>
            </a:r>
          </a:p>
        </p:txBody>
      </p:sp>
    </p:spTree>
    <p:extLst>
      <p:ext uri="{BB962C8B-B14F-4D97-AF65-F5344CB8AC3E}">
        <p14:creationId xmlns:p14="http://schemas.microsoft.com/office/powerpoint/2010/main" val="178061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checkerboard(across)">
                                      <p:cBhvr>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2298"/>
                                        </p:tgtEl>
                                        <p:attrNameLst>
                                          <p:attrName>style.visibility</p:attrName>
                                        </p:attrNameLst>
                                      </p:cBhvr>
                                      <p:to>
                                        <p:strVal val="visible"/>
                                      </p:to>
                                    </p:set>
                                    <p:anim calcmode="lin" valueType="num">
                                      <p:cBhvr>
                                        <p:cTn id="17" dur="1000" fill="hold"/>
                                        <p:tgtEl>
                                          <p:spTgt spid="12298"/>
                                        </p:tgtEl>
                                        <p:attrNameLst>
                                          <p:attrName>ppt_w</p:attrName>
                                        </p:attrNameLst>
                                      </p:cBhvr>
                                      <p:tavLst>
                                        <p:tav tm="0">
                                          <p:val>
                                            <p:fltVal val="0"/>
                                          </p:val>
                                        </p:tav>
                                        <p:tav tm="100000">
                                          <p:val>
                                            <p:strVal val="#ppt_w"/>
                                          </p:val>
                                        </p:tav>
                                      </p:tavLst>
                                    </p:anim>
                                    <p:anim calcmode="lin" valueType="num">
                                      <p:cBhvr>
                                        <p:cTn id="18" dur="1000" fill="hold"/>
                                        <p:tgtEl>
                                          <p:spTgt spid="12298"/>
                                        </p:tgtEl>
                                        <p:attrNameLst>
                                          <p:attrName>ppt_h</p:attrName>
                                        </p:attrNameLst>
                                      </p:cBhvr>
                                      <p:tavLst>
                                        <p:tav tm="0">
                                          <p:val>
                                            <p:fltVal val="0"/>
                                          </p:val>
                                        </p:tav>
                                        <p:tav tm="100000">
                                          <p:val>
                                            <p:strVal val="#ppt_h"/>
                                          </p:val>
                                        </p:tav>
                                      </p:tavLst>
                                    </p:anim>
                                    <p:anim calcmode="lin" valueType="num">
                                      <p:cBhvr>
                                        <p:cTn id="19" dur="1000" fill="hold"/>
                                        <p:tgtEl>
                                          <p:spTgt spid="1229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2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299"/>
                                        </p:tgtEl>
                                        <p:attrNameLst>
                                          <p:attrName>style.visibility</p:attrName>
                                        </p:attrNameLst>
                                      </p:cBhvr>
                                      <p:to>
                                        <p:strVal val="visible"/>
                                      </p:to>
                                    </p:set>
                                    <p:animEffect transition="in" filter="slide(fromBottom)">
                                      <p:cBhvr>
                                        <p:cTn id="25" dur="500"/>
                                        <p:tgtEl>
                                          <p:spTgt spid="122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nodeType="clickEffect">
                                  <p:stCondLst>
                                    <p:cond delay="0"/>
                                  </p:stCondLst>
                                  <p:childTnLst>
                                    <p:set>
                                      <p:cBhvr>
                                        <p:cTn id="29" dur="1" fill="hold">
                                          <p:stCondLst>
                                            <p:cond delay="0"/>
                                          </p:stCondLst>
                                        </p:cTn>
                                        <p:tgtEl>
                                          <p:spTgt spid="12296"/>
                                        </p:tgtEl>
                                        <p:attrNameLst>
                                          <p:attrName>style.visibility</p:attrName>
                                        </p:attrNameLst>
                                      </p:cBhvr>
                                      <p:to>
                                        <p:strVal val="visible"/>
                                      </p:to>
                                    </p:set>
                                    <p:anim calcmode="lin" valueType="num">
                                      <p:cBhvr>
                                        <p:cTn id="30" dur="1000" fill="hold"/>
                                        <p:tgtEl>
                                          <p:spTgt spid="12296"/>
                                        </p:tgtEl>
                                        <p:attrNameLst>
                                          <p:attrName>ppt_w</p:attrName>
                                        </p:attrNameLst>
                                      </p:cBhvr>
                                      <p:tavLst>
                                        <p:tav tm="0">
                                          <p:val>
                                            <p:fltVal val="0"/>
                                          </p:val>
                                        </p:tav>
                                        <p:tav tm="100000">
                                          <p:val>
                                            <p:strVal val="#ppt_w"/>
                                          </p:val>
                                        </p:tav>
                                      </p:tavLst>
                                    </p:anim>
                                    <p:anim calcmode="lin" valueType="num">
                                      <p:cBhvr>
                                        <p:cTn id="31" dur="1000" fill="hold"/>
                                        <p:tgtEl>
                                          <p:spTgt spid="12296"/>
                                        </p:tgtEl>
                                        <p:attrNameLst>
                                          <p:attrName>ppt_h</p:attrName>
                                        </p:attrNameLst>
                                      </p:cBhvr>
                                      <p:tavLst>
                                        <p:tav tm="0">
                                          <p:val>
                                            <p:fltVal val="0"/>
                                          </p:val>
                                        </p:tav>
                                        <p:tav tm="100000">
                                          <p:val>
                                            <p:strVal val="#ppt_h"/>
                                          </p:val>
                                        </p:tav>
                                      </p:tavLst>
                                    </p:anim>
                                    <p:anim calcmode="lin" valueType="num">
                                      <p:cBhvr>
                                        <p:cTn id="32" dur="1000" fill="hold"/>
                                        <p:tgtEl>
                                          <p:spTgt spid="1229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22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2297"/>
                                        </p:tgtEl>
                                        <p:attrNameLst>
                                          <p:attrName>style.visibility</p:attrName>
                                        </p:attrNameLst>
                                      </p:cBhvr>
                                      <p:to>
                                        <p:strVal val="visible"/>
                                      </p:to>
                                    </p:set>
                                    <p:animEffect transition="in" filter="slide(fromBottom)">
                                      <p:cBhvr>
                                        <p:cTn id="38" dur="500"/>
                                        <p:tgtEl>
                                          <p:spTgt spid="1229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nodeType="clickEffect">
                                  <p:stCondLst>
                                    <p:cond delay="0"/>
                                  </p:stCondLst>
                                  <p:childTnLst>
                                    <p:set>
                                      <p:cBhvr>
                                        <p:cTn id="42" dur="1" fill="hold">
                                          <p:stCondLst>
                                            <p:cond delay="0"/>
                                          </p:stCondLst>
                                        </p:cTn>
                                        <p:tgtEl>
                                          <p:spTgt spid="12294"/>
                                        </p:tgtEl>
                                        <p:attrNameLst>
                                          <p:attrName>style.visibility</p:attrName>
                                        </p:attrNameLst>
                                      </p:cBhvr>
                                      <p:to>
                                        <p:strVal val="visible"/>
                                      </p:to>
                                    </p:set>
                                    <p:anim calcmode="lin" valueType="num">
                                      <p:cBhvr>
                                        <p:cTn id="43" dur="1000" fill="hold"/>
                                        <p:tgtEl>
                                          <p:spTgt spid="12294"/>
                                        </p:tgtEl>
                                        <p:attrNameLst>
                                          <p:attrName>ppt_w</p:attrName>
                                        </p:attrNameLst>
                                      </p:cBhvr>
                                      <p:tavLst>
                                        <p:tav tm="0">
                                          <p:val>
                                            <p:fltVal val="0"/>
                                          </p:val>
                                        </p:tav>
                                        <p:tav tm="100000">
                                          <p:val>
                                            <p:strVal val="#ppt_w"/>
                                          </p:val>
                                        </p:tav>
                                      </p:tavLst>
                                    </p:anim>
                                    <p:anim calcmode="lin" valueType="num">
                                      <p:cBhvr>
                                        <p:cTn id="44" dur="1000" fill="hold"/>
                                        <p:tgtEl>
                                          <p:spTgt spid="12294"/>
                                        </p:tgtEl>
                                        <p:attrNameLst>
                                          <p:attrName>ppt_h</p:attrName>
                                        </p:attrNameLst>
                                      </p:cBhvr>
                                      <p:tavLst>
                                        <p:tav tm="0">
                                          <p:val>
                                            <p:fltVal val="0"/>
                                          </p:val>
                                        </p:tav>
                                        <p:tav tm="100000">
                                          <p:val>
                                            <p:strVal val="#ppt_h"/>
                                          </p:val>
                                        </p:tav>
                                      </p:tavLst>
                                    </p:anim>
                                    <p:anim calcmode="lin" valueType="num">
                                      <p:cBhvr>
                                        <p:cTn id="45" dur="1000" fill="hold"/>
                                        <p:tgtEl>
                                          <p:spTgt spid="1229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22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2295"/>
                                        </p:tgtEl>
                                        <p:attrNameLst>
                                          <p:attrName>style.visibility</p:attrName>
                                        </p:attrNameLst>
                                      </p:cBhvr>
                                      <p:to>
                                        <p:strVal val="visible"/>
                                      </p:to>
                                    </p:set>
                                    <p:animEffect transition="in" filter="randombar(horizontal)">
                                      <p:cBhvr>
                                        <p:cTn id="51" dur="500"/>
                                        <p:tgtEl>
                                          <p:spTgt spid="1229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nodeType="clickEffect">
                                  <p:stCondLst>
                                    <p:cond delay="0"/>
                                  </p:stCondLst>
                                  <p:childTnLst>
                                    <p:set>
                                      <p:cBhvr>
                                        <p:cTn id="55" dur="1" fill="hold">
                                          <p:stCondLst>
                                            <p:cond delay="0"/>
                                          </p:stCondLst>
                                        </p:cTn>
                                        <p:tgtEl>
                                          <p:spTgt spid="12292"/>
                                        </p:tgtEl>
                                        <p:attrNameLst>
                                          <p:attrName>style.visibility</p:attrName>
                                        </p:attrNameLst>
                                      </p:cBhvr>
                                      <p:to>
                                        <p:strVal val="visible"/>
                                      </p:to>
                                    </p:set>
                                    <p:anim calcmode="lin" valueType="num">
                                      <p:cBhvr additive="base">
                                        <p:cTn id="56" dur="500" fill="hold"/>
                                        <p:tgtEl>
                                          <p:spTgt spid="12292"/>
                                        </p:tgtEl>
                                        <p:attrNameLst>
                                          <p:attrName>ppt_x</p:attrName>
                                        </p:attrNameLst>
                                      </p:cBhvr>
                                      <p:tavLst>
                                        <p:tav tm="0">
                                          <p:val>
                                            <p:strVal val="#ppt_x"/>
                                          </p:val>
                                        </p:tav>
                                        <p:tav tm="100000">
                                          <p:val>
                                            <p:strVal val="#ppt_x"/>
                                          </p:val>
                                        </p:tav>
                                      </p:tavLst>
                                    </p:anim>
                                    <p:anim calcmode="lin" valueType="num">
                                      <p:cBhvr additive="base">
                                        <p:cTn id="57" dur="500" fill="hold"/>
                                        <p:tgtEl>
                                          <p:spTgt spid="12292"/>
                                        </p:tgtEl>
                                        <p:attrNameLst>
                                          <p:attrName>ppt_y</p:attrName>
                                        </p:attrNameLst>
                                      </p:cBhvr>
                                      <p:tavLst>
                                        <p:tav tm="0">
                                          <p:val>
                                            <p:strVal val="0-#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2293"/>
                                        </p:tgtEl>
                                        <p:attrNameLst>
                                          <p:attrName>style.visibility</p:attrName>
                                        </p:attrNameLst>
                                      </p:cBhvr>
                                      <p:to>
                                        <p:strVal val="visible"/>
                                      </p:to>
                                    </p:set>
                                    <p:animEffect transition="in" filter="box(in)">
                                      <p:cBhvr>
                                        <p:cTn id="6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P spid="12291" grpId="0" animBg="1" autoUpdateAnimBg="0"/>
      <p:bldP spid="12293" grpId="0" animBg="1" autoUpdateAnimBg="0"/>
      <p:bldP spid="12295" grpId="0" animBg="1" autoUpdateAnimBg="0"/>
      <p:bldP spid="12297" grpId="0" animBg="1" autoUpdateAnimBg="0"/>
      <p:bldP spid="12299"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143000"/>
            <a:ext cx="8229600" cy="1143000"/>
          </a:xfrm>
          <a:solidFill>
            <a:srgbClr val="FFFF66"/>
          </a:solidFill>
        </p:spPr>
        <p:txBody>
          <a:bodyPr/>
          <a:lstStyle/>
          <a:p>
            <a:pPr eaLnBrk="1" hangingPunct="1"/>
            <a:r>
              <a:rPr lang="ar-SA" altLang="en-US" b="1" smtClean="0"/>
              <a:t>معايير قياس جودة الخدمة</a:t>
            </a:r>
            <a:r>
              <a:rPr lang="ar-SA" altLang="en-US" smtClean="0"/>
              <a:t> </a:t>
            </a:r>
            <a:endParaRPr lang="en-US" altLang="en-US" smtClean="0"/>
          </a:p>
        </p:txBody>
      </p:sp>
      <p:sp>
        <p:nvSpPr>
          <p:cNvPr id="13315" name="Rectangle 3"/>
          <p:cNvSpPr>
            <a:spLocks noChangeArrowheads="1"/>
          </p:cNvSpPr>
          <p:nvPr/>
        </p:nvSpPr>
        <p:spPr bwMode="auto">
          <a:xfrm>
            <a:off x="2514600" y="2743200"/>
            <a:ext cx="59436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a:latin typeface="Times New Roman" panose="02020603050405020304" pitchFamily="18" charset="0"/>
              </a:rPr>
              <a:t>1</a:t>
            </a:r>
            <a:r>
              <a:rPr lang="ar-SA" altLang="en-US" sz="3200" b="1">
                <a:latin typeface="Times New Roman" panose="02020603050405020304" pitchFamily="18" charset="0"/>
              </a:rPr>
              <a:t>- </a:t>
            </a:r>
            <a:r>
              <a:rPr lang="ar-SA" altLang="en-US" sz="3200" b="1"/>
              <a:t>معرفة</a:t>
            </a:r>
            <a:r>
              <a:rPr lang="ar-SA" altLang="en-US" sz="3200"/>
              <a:t> </a:t>
            </a:r>
            <a:r>
              <a:rPr lang="ar-SA" altLang="en-US" sz="3200" b="1">
                <a:latin typeface="Times New Roman" panose="02020603050405020304" pitchFamily="18" charset="0"/>
              </a:rPr>
              <a:t>درجة توقعات العملاء ورغباتهم</a:t>
            </a:r>
            <a:endParaRPr lang="en-US" altLang="en-US" sz="3200" b="1">
              <a:latin typeface="Times New Roman" panose="02020603050405020304" pitchFamily="18" charset="0"/>
            </a:endParaRPr>
          </a:p>
        </p:txBody>
      </p:sp>
      <p:sp>
        <p:nvSpPr>
          <p:cNvPr id="13316" name="Rectangle 4"/>
          <p:cNvSpPr>
            <a:spLocks noChangeArrowheads="1"/>
          </p:cNvSpPr>
          <p:nvPr/>
        </p:nvSpPr>
        <p:spPr bwMode="auto">
          <a:xfrm>
            <a:off x="2514600" y="3810000"/>
            <a:ext cx="50292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2400" b="1">
                <a:latin typeface="Times New Roman" panose="02020603050405020304" pitchFamily="18" charset="0"/>
              </a:rPr>
              <a:t>أ- هل يعرف مقدم الخدمة توقعات العميل سلفا</a:t>
            </a:r>
            <a:endParaRPr lang="en-US" altLang="en-US" sz="2400" b="1">
              <a:latin typeface="Times New Roman" panose="02020603050405020304" pitchFamily="18" charset="0"/>
            </a:endParaRPr>
          </a:p>
        </p:txBody>
      </p:sp>
      <p:sp>
        <p:nvSpPr>
          <p:cNvPr id="13317" name="Rectangle 5"/>
          <p:cNvSpPr>
            <a:spLocks noChangeArrowheads="1"/>
          </p:cNvSpPr>
          <p:nvPr/>
        </p:nvSpPr>
        <p:spPr bwMode="auto">
          <a:xfrm>
            <a:off x="2590800" y="4724400"/>
            <a:ext cx="5029200" cy="1828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ب- هل يفهم ما يريده العميل من حيث</a:t>
            </a:r>
          </a:p>
          <a:p>
            <a:r>
              <a:rPr lang="ar-SA" altLang="en-US" sz="2400" b="1">
                <a:latin typeface="Times New Roman" panose="02020603050405020304" pitchFamily="18" charset="0"/>
              </a:rPr>
              <a:t>	- دقة الخدمة</a:t>
            </a:r>
          </a:p>
          <a:p>
            <a:pPr lvl="2">
              <a:buFontTx/>
              <a:buChar char="-"/>
            </a:pPr>
            <a:r>
              <a:rPr lang="ar-SA" altLang="en-US" sz="2400" b="1">
                <a:latin typeface="Times New Roman" panose="02020603050405020304" pitchFamily="18" charset="0"/>
              </a:rPr>
              <a:t>- سرعة ادائها</a:t>
            </a:r>
          </a:p>
          <a:p>
            <a:pPr lvl="2">
              <a:buFontTx/>
              <a:buChar char="-"/>
            </a:pPr>
            <a:r>
              <a:rPr lang="ar-SA" altLang="en-US" sz="2400" b="1">
                <a:latin typeface="Times New Roman" panose="02020603050405020304" pitchFamily="18" charset="0"/>
              </a:rPr>
              <a:t>- سلوك مقدمها</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3641003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Horizontal)">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arn(inHorizontal)">
                                      <p:cBhvr>
                                        <p:cTn id="12" dur="500"/>
                                        <p:tgtEl>
                                          <p:spTgt spid="13315"/>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barn(inHorizontal)">
                                      <p:cBhvr>
                                        <p:cTn id="17" dur="500"/>
                                        <p:tgtEl>
                                          <p:spTgt spid="13316"/>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barn(inHorizontal)">
                                      <p:cBhvr>
                                        <p:cTn id="22" dur="500"/>
                                        <p:tgtEl>
                                          <p:spTgt spid="13317"/>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animBg="1" autoUpdateAnimBg="0"/>
      <p:bldP spid="13316" grpId="0" animBg="1" autoUpdateAnimBg="0"/>
      <p:bldP spid="13317"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14400" y="1066800"/>
            <a:ext cx="7543800" cy="7620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4339" name="Rectangle 3"/>
          <p:cNvSpPr>
            <a:spLocks noChangeArrowheads="1"/>
          </p:cNvSpPr>
          <p:nvPr/>
        </p:nvSpPr>
        <p:spPr bwMode="auto">
          <a:xfrm>
            <a:off x="1676400" y="2286000"/>
            <a:ext cx="6477000" cy="685800"/>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a:latin typeface="Times New Roman" panose="02020603050405020304" pitchFamily="18" charset="0"/>
              </a:rPr>
              <a:t>2</a:t>
            </a:r>
            <a:r>
              <a:rPr lang="ar-SA" altLang="en-US" sz="3200" b="1">
                <a:latin typeface="Times New Roman" panose="02020603050405020304" pitchFamily="18" charset="0"/>
              </a:rPr>
              <a:t>- </a:t>
            </a:r>
            <a:r>
              <a:rPr lang="ar-SA" altLang="en-US" sz="3200" b="1">
                <a:solidFill>
                  <a:srgbClr val="FF6699"/>
                </a:solidFill>
                <a:latin typeface="Times New Roman" panose="02020603050405020304" pitchFamily="18" charset="0"/>
              </a:rPr>
              <a:t>درجة تمكن العميل من الحصول على الخدمة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4340" name="Rectangle 4"/>
          <p:cNvSpPr>
            <a:spLocks noChangeArrowheads="1"/>
          </p:cNvSpPr>
          <p:nvPr/>
        </p:nvSpPr>
        <p:spPr bwMode="auto">
          <a:xfrm>
            <a:off x="2057400" y="3276600"/>
            <a:ext cx="5943600" cy="685800"/>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2400" b="1">
                <a:latin typeface="Times New Roman" panose="02020603050405020304" pitchFamily="18" charset="0"/>
              </a:rPr>
              <a:t>أ- ما هي درجة الفورية في حصول العميل على الخدمة.</a:t>
            </a:r>
            <a:endParaRPr lang="en-US" altLang="en-US" sz="2400" b="1">
              <a:latin typeface="Times New Roman" panose="02020603050405020304" pitchFamily="18" charset="0"/>
            </a:endParaRPr>
          </a:p>
        </p:txBody>
      </p:sp>
      <p:sp>
        <p:nvSpPr>
          <p:cNvPr id="14341" name="Rectangle 5"/>
          <p:cNvSpPr>
            <a:spLocks noChangeArrowheads="1"/>
          </p:cNvSpPr>
          <p:nvPr/>
        </p:nvSpPr>
        <p:spPr bwMode="auto">
          <a:xfrm>
            <a:off x="2133600" y="4343400"/>
            <a:ext cx="5791200" cy="990600"/>
          </a:xfrm>
          <a:prstGeom prst="rect">
            <a:avLst/>
          </a:prstGeom>
          <a:solidFill>
            <a:srgbClr val="FF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FF"/>
            </a:extrusionClr>
            <a:contourClr>
              <a:srgbClr val="FF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 ب- ما هو الوقت الذي يمر بين طلب العميل</a:t>
            </a:r>
          </a:p>
          <a:p>
            <a:r>
              <a:rPr lang="ar-SA" altLang="en-US" sz="2400" b="1">
                <a:latin typeface="Times New Roman" panose="02020603050405020304" pitchFamily="18" charset="0"/>
              </a:rPr>
              <a:t> </a:t>
            </a:r>
            <a:r>
              <a:rPr lang="en-US" altLang="en-US" sz="2400" b="1">
                <a:latin typeface="Times New Roman" panose="02020603050405020304" pitchFamily="18" charset="0"/>
              </a:rPr>
              <a:t>     </a:t>
            </a:r>
            <a:r>
              <a:rPr lang="ar-SA" altLang="en-US" sz="2400" b="1">
                <a:latin typeface="Times New Roman" panose="02020603050405020304" pitchFamily="18" charset="0"/>
              </a:rPr>
              <a:t>للخدمة وحصوله عليها.</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
        <p:nvSpPr>
          <p:cNvPr id="14342" name="Rectangle 6"/>
          <p:cNvSpPr>
            <a:spLocks noChangeArrowheads="1"/>
          </p:cNvSpPr>
          <p:nvPr/>
        </p:nvSpPr>
        <p:spPr bwMode="auto">
          <a:xfrm>
            <a:off x="2667000" y="5638800"/>
            <a:ext cx="4953000" cy="685800"/>
          </a:xfrm>
          <a:prstGeom prst="rect">
            <a:avLst/>
          </a:prstGeom>
          <a:solidFill>
            <a:srgbClr val="FF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CC"/>
            </a:extrusionClr>
            <a:contourClr>
              <a:srgbClr val="FF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ج- هل هناك صفوف انتظار؟</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302750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randombar(horizontal)">
                                      <p:cBhvr>
                                        <p:cTn id="12" dur="500"/>
                                        <p:tgtEl>
                                          <p:spTgt spid="14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randombar(horizontal)">
                                      <p:cBhvr>
                                        <p:cTn id="17" dur="500"/>
                                        <p:tgtEl>
                                          <p:spTgt spid="143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randombar(horizontal)">
                                      <p:cBhvr>
                                        <p:cTn id="22" dur="500"/>
                                        <p:tgtEl>
                                          <p:spTgt spid="14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randombar(horizontal)">
                                      <p:cBhvr>
                                        <p:cTn id="2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39" grpId="0" animBg="1" autoUpdateAnimBg="0"/>
      <p:bldP spid="14340" grpId="0" animBg="1" autoUpdateAnimBg="0"/>
      <p:bldP spid="14341" grpId="0" animBg="1" autoUpdateAnimBg="0"/>
      <p:bldP spid="14342"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14400" y="990600"/>
            <a:ext cx="7467600" cy="838200"/>
          </a:xfrm>
          <a:prstGeom prst="rect">
            <a:avLst/>
          </a:prstGeom>
          <a:solidFill>
            <a:srgbClr val="FFFF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66"/>
            </a:extrusionClr>
            <a:contourClr>
              <a:srgbClr val="FF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5363" name="Rectangle 3"/>
          <p:cNvSpPr>
            <a:spLocks noChangeArrowheads="1"/>
          </p:cNvSpPr>
          <p:nvPr/>
        </p:nvSpPr>
        <p:spPr bwMode="auto">
          <a:xfrm>
            <a:off x="1676400" y="2133600"/>
            <a:ext cx="6477000" cy="685800"/>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a:solidFill>
                  <a:srgbClr val="FF6699"/>
                </a:solidFill>
                <a:latin typeface="Times New Roman" panose="02020603050405020304" pitchFamily="18" charset="0"/>
              </a:rPr>
              <a:t>3- درجة كفاءة مقدم الخدمة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5364" name="Rectangle 4"/>
          <p:cNvSpPr>
            <a:spLocks noChangeArrowheads="1"/>
          </p:cNvSpPr>
          <p:nvPr/>
        </p:nvSpPr>
        <p:spPr bwMode="auto">
          <a:xfrm>
            <a:off x="5410200" y="3048000"/>
            <a:ext cx="29718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أ- ما هي اتجاهاته؟</a:t>
            </a:r>
            <a:endParaRPr lang="en-US" altLang="en-US" sz="2400" b="1">
              <a:latin typeface="Times New Roman" panose="02020603050405020304" pitchFamily="18" charset="0"/>
            </a:endParaRPr>
          </a:p>
        </p:txBody>
      </p:sp>
      <p:sp>
        <p:nvSpPr>
          <p:cNvPr id="15365" name="Rectangle 5"/>
          <p:cNvSpPr>
            <a:spLocks noChangeArrowheads="1"/>
          </p:cNvSpPr>
          <p:nvPr/>
        </p:nvSpPr>
        <p:spPr bwMode="auto">
          <a:xfrm>
            <a:off x="5410200" y="4953000"/>
            <a:ext cx="2971800" cy="762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 ج-ما هي مهاراته؟</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
        <p:nvSpPr>
          <p:cNvPr id="15366" name="Rectangle 6"/>
          <p:cNvSpPr>
            <a:spLocks noChangeArrowheads="1"/>
          </p:cNvSpPr>
          <p:nvPr/>
        </p:nvSpPr>
        <p:spPr bwMode="auto">
          <a:xfrm>
            <a:off x="228600" y="3962400"/>
            <a:ext cx="47244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ـ-درجة المعرفة</a:t>
            </a:r>
            <a:r>
              <a:rPr lang="en-US" altLang="en-US" sz="2400" b="1">
                <a:latin typeface="Times New Roman" panose="02020603050405020304" pitchFamily="18" charset="0"/>
              </a:rPr>
              <a:t> </a:t>
            </a:r>
            <a:r>
              <a:rPr lang="ar-SA" altLang="en-US" sz="2400" b="1">
                <a:latin typeface="Times New Roman" panose="02020603050405020304" pitchFamily="18" charset="0"/>
              </a:rPr>
              <a:t>عن الخدمة واتمام تقديمها.</a:t>
            </a:r>
            <a:endParaRPr lang="en-US" altLang="en-US" sz="2400" b="1">
              <a:latin typeface="Times New Roman" panose="02020603050405020304" pitchFamily="18" charset="0"/>
            </a:endParaRPr>
          </a:p>
        </p:txBody>
      </p:sp>
      <p:sp>
        <p:nvSpPr>
          <p:cNvPr id="15367" name="Rectangle 7"/>
          <p:cNvSpPr>
            <a:spLocks noChangeArrowheads="1"/>
          </p:cNvSpPr>
          <p:nvPr/>
        </p:nvSpPr>
        <p:spPr bwMode="auto">
          <a:xfrm>
            <a:off x="5410200" y="3962400"/>
            <a:ext cx="2971800" cy="685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ب- ما هي معلوماته؟</a:t>
            </a:r>
            <a:endParaRPr lang="en-US" altLang="en-US" sz="2400" b="1">
              <a:latin typeface="Times New Roman" panose="02020603050405020304" pitchFamily="18" charset="0"/>
            </a:endParaRPr>
          </a:p>
        </p:txBody>
      </p:sp>
      <p:sp>
        <p:nvSpPr>
          <p:cNvPr id="15368" name="Rectangle 8"/>
          <p:cNvSpPr>
            <a:spLocks noChangeArrowheads="1"/>
          </p:cNvSpPr>
          <p:nvPr/>
        </p:nvSpPr>
        <p:spPr bwMode="auto">
          <a:xfrm>
            <a:off x="228600" y="3048000"/>
            <a:ext cx="47244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 -أفكار عن الخدمة وطريقة تقديمها.</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
        <p:nvSpPr>
          <p:cNvPr id="15369" name="Rectangle 9"/>
          <p:cNvSpPr>
            <a:spLocks noChangeArrowheads="1"/>
          </p:cNvSpPr>
          <p:nvPr/>
        </p:nvSpPr>
        <p:spPr bwMode="auto">
          <a:xfrm>
            <a:off x="228600" y="5029200"/>
            <a:ext cx="47244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-تقديمها على الوجه الذي يرضي العميل.</a:t>
            </a:r>
            <a:endParaRPr lang="en-US" altLang="en-US" sz="2400" b="1">
              <a:latin typeface="Times New Roman" panose="02020603050405020304" pitchFamily="18" charset="0"/>
            </a:endParaRPr>
          </a:p>
        </p:txBody>
      </p:sp>
      <p:sp>
        <p:nvSpPr>
          <p:cNvPr id="15370" name="Line 10"/>
          <p:cNvSpPr>
            <a:spLocks noChangeShapeType="1"/>
          </p:cNvSpPr>
          <p:nvPr/>
        </p:nvSpPr>
        <p:spPr bwMode="auto">
          <a:xfrm flipH="1">
            <a:off x="5029200" y="3505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flipH="1">
            <a:off x="4953000" y="4267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12"/>
          <p:cNvSpPr>
            <a:spLocks noChangeShapeType="1"/>
          </p:cNvSpPr>
          <p:nvPr/>
        </p:nvSpPr>
        <p:spPr bwMode="auto">
          <a:xfrm flipH="1">
            <a:off x="4953000" y="5334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47549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0-#ppt_w/2"/>
                                          </p:val>
                                        </p:tav>
                                        <p:tav tm="100000">
                                          <p:val>
                                            <p:strVal val="#ppt_x"/>
                                          </p:val>
                                        </p:tav>
                                      </p:tavLst>
                                    </p:anim>
                                    <p:anim calcmode="lin" valueType="num">
                                      <p:cBhvr additive="base">
                                        <p:cTn id="14"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additive="base">
                                        <p:cTn id="19" dur="500" fill="hold"/>
                                        <p:tgtEl>
                                          <p:spTgt spid="15364"/>
                                        </p:tgtEl>
                                        <p:attrNameLst>
                                          <p:attrName>ppt_x</p:attrName>
                                        </p:attrNameLst>
                                      </p:cBhvr>
                                      <p:tavLst>
                                        <p:tav tm="0">
                                          <p:val>
                                            <p:strVal val="0-#ppt_w/2"/>
                                          </p:val>
                                        </p:tav>
                                        <p:tav tm="100000">
                                          <p:val>
                                            <p:strVal val="#ppt_x"/>
                                          </p:val>
                                        </p:tav>
                                      </p:tavLst>
                                    </p:anim>
                                    <p:anim calcmode="lin" valueType="num">
                                      <p:cBhvr additive="base">
                                        <p:cTn id="20"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370"/>
                                        </p:tgtEl>
                                        <p:attrNameLst>
                                          <p:attrName>style.visibility</p:attrName>
                                        </p:attrNameLst>
                                      </p:cBhvr>
                                      <p:to>
                                        <p:strVal val="visible"/>
                                      </p:to>
                                    </p:set>
                                    <p:anim calcmode="lin" valueType="num">
                                      <p:cBhvr additive="base">
                                        <p:cTn id="25" dur="500" fill="hold"/>
                                        <p:tgtEl>
                                          <p:spTgt spid="15370"/>
                                        </p:tgtEl>
                                        <p:attrNameLst>
                                          <p:attrName>ppt_x</p:attrName>
                                        </p:attrNameLst>
                                      </p:cBhvr>
                                      <p:tavLst>
                                        <p:tav tm="0">
                                          <p:val>
                                            <p:strVal val="0-#ppt_w/2"/>
                                          </p:val>
                                        </p:tav>
                                        <p:tav tm="100000">
                                          <p:val>
                                            <p:strVal val="#ppt_x"/>
                                          </p:val>
                                        </p:tav>
                                      </p:tavLst>
                                    </p:anim>
                                    <p:anim calcmode="lin" valueType="num">
                                      <p:cBhvr additive="base">
                                        <p:cTn id="26"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anim calcmode="lin" valueType="num">
                                      <p:cBhvr additive="base">
                                        <p:cTn id="31" dur="500" fill="hold"/>
                                        <p:tgtEl>
                                          <p:spTgt spid="15368"/>
                                        </p:tgtEl>
                                        <p:attrNameLst>
                                          <p:attrName>ppt_x</p:attrName>
                                        </p:attrNameLst>
                                      </p:cBhvr>
                                      <p:tavLst>
                                        <p:tav tm="0">
                                          <p:val>
                                            <p:strVal val="0-#ppt_w/2"/>
                                          </p:val>
                                        </p:tav>
                                        <p:tav tm="100000">
                                          <p:val>
                                            <p:strVal val="#ppt_x"/>
                                          </p:val>
                                        </p:tav>
                                      </p:tavLst>
                                    </p:anim>
                                    <p:anim calcmode="lin" valueType="num">
                                      <p:cBhvr additive="base">
                                        <p:cTn id="32"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7"/>
                                        </p:tgtEl>
                                        <p:attrNameLst>
                                          <p:attrName>style.visibility</p:attrName>
                                        </p:attrNameLst>
                                      </p:cBhvr>
                                      <p:to>
                                        <p:strVal val="visible"/>
                                      </p:to>
                                    </p:set>
                                    <p:anim calcmode="lin" valueType="num">
                                      <p:cBhvr additive="base">
                                        <p:cTn id="37" dur="500" fill="hold"/>
                                        <p:tgtEl>
                                          <p:spTgt spid="15367"/>
                                        </p:tgtEl>
                                        <p:attrNameLst>
                                          <p:attrName>ppt_x</p:attrName>
                                        </p:attrNameLst>
                                      </p:cBhvr>
                                      <p:tavLst>
                                        <p:tav tm="0">
                                          <p:val>
                                            <p:strVal val="0-#ppt_w/2"/>
                                          </p:val>
                                        </p:tav>
                                        <p:tav tm="100000">
                                          <p:val>
                                            <p:strVal val="#ppt_x"/>
                                          </p:val>
                                        </p:tav>
                                      </p:tavLst>
                                    </p:anim>
                                    <p:anim calcmode="lin" valueType="num">
                                      <p:cBhvr additive="base">
                                        <p:cTn id="3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5371"/>
                                        </p:tgtEl>
                                        <p:attrNameLst>
                                          <p:attrName>style.visibility</p:attrName>
                                        </p:attrNameLst>
                                      </p:cBhvr>
                                      <p:to>
                                        <p:strVal val="visible"/>
                                      </p:to>
                                    </p:set>
                                    <p:anim calcmode="lin" valueType="num">
                                      <p:cBhvr additive="base">
                                        <p:cTn id="43" dur="500" fill="hold"/>
                                        <p:tgtEl>
                                          <p:spTgt spid="15371"/>
                                        </p:tgtEl>
                                        <p:attrNameLst>
                                          <p:attrName>ppt_x</p:attrName>
                                        </p:attrNameLst>
                                      </p:cBhvr>
                                      <p:tavLst>
                                        <p:tav tm="0">
                                          <p:val>
                                            <p:strVal val="0-#ppt_w/2"/>
                                          </p:val>
                                        </p:tav>
                                        <p:tav tm="100000">
                                          <p:val>
                                            <p:strVal val="#ppt_x"/>
                                          </p:val>
                                        </p:tav>
                                      </p:tavLst>
                                    </p:anim>
                                    <p:anim calcmode="lin" valueType="num">
                                      <p:cBhvr additive="base">
                                        <p:cTn id="44"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6"/>
                                        </p:tgtEl>
                                        <p:attrNameLst>
                                          <p:attrName>style.visibility</p:attrName>
                                        </p:attrNameLst>
                                      </p:cBhvr>
                                      <p:to>
                                        <p:strVal val="visible"/>
                                      </p:to>
                                    </p:set>
                                    <p:anim calcmode="lin" valueType="num">
                                      <p:cBhvr additive="base">
                                        <p:cTn id="49" dur="500" fill="hold"/>
                                        <p:tgtEl>
                                          <p:spTgt spid="15366"/>
                                        </p:tgtEl>
                                        <p:attrNameLst>
                                          <p:attrName>ppt_x</p:attrName>
                                        </p:attrNameLst>
                                      </p:cBhvr>
                                      <p:tavLst>
                                        <p:tav tm="0">
                                          <p:val>
                                            <p:strVal val="0-#ppt_w/2"/>
                                          </p:val>
                                        </p:tav>
                                        <p:tav tm="100000">
                                          <p:val>
                                            <p:strVal val="#ppt_x"/>
                                          </p:val>
                                        </p:tav>
                                      </p:tavLst>
                                    </p:anim>
                                    <p:anim calcmode="lin" valueType="num">
                                      <p:cBhvr additive="base">
                                        <p:cTn id="50"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365"/>
                                        </p:tgtEl>
                                        <p:attrNameLst>
                                          <p:attrName>style.visibility</p:attrName>
                                        </p:attrNameLst>
                                      </p:cBhvr>
                                      <p:to>
                                        <p:strVal val="visible"/>
                                      </p:to>
                                    </p:set>
                                    <p:anim calcmode="lin" valueType="num">
                                      <p:cBhvr additive="base">
                                        <p:cTn id="55" dur="500" fill="hold"/>
                                        <p:tgtEl>
                                          <p:spTgt spid="15365"/>
                                        </p:tgtEl>
                                        <p:attrNameLst>
                                          <p:attrName>ppt_x</p:attrName>
                                        </p:attrNameLst>
                                      </p:cBhvr>
                                      <p:tavLst>
                                        <p:tav tm="0">
                                          <p:val>
                                            <p:strVal val="0-#ppt_w/2"/>
                                          </p:val>
                                        </p:tav>
                                        <p:tav tm="100000">
                                          <p:val>
                                            <p:strVal val="#ppt_x"/>
                                          </p:val>
                                        </p:tav>
                                      </p:tavLst>
                                    </p:anim>
                                    <p:anim calcmode="lin" valueType="num">
                                      <p:cBhvr additive="base">
                                        <p:cTn id="56"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5372"/>
                                        </p:tgtEl>
                                        <p:attrNameLst>
                                          <p:attrName>style.visibility</p:attrName>
                                        </p:attrNameLst>
                                      </p:cBhvr>
                                      <p:to>
                                        <p:strVal val="visible"/>
                                      </p:to>
                                    </p:set>
                                    <p:anim calcmode="lin" valueType="num">
                                      <p:cBhvr additive="base">
                                        <p:cTn id="61" dur="500" fill="hold"/>
                                        <p:tgtEl>
                                          <p:spTgt spid="15372"/>
                                        </p:tgtEl>
                                        <p:attrNameLst>
                                          <p:attrName>ppt_x</p:attrName>
                                        </p:attrNameLst>
                                      </p:cBhvr>
                                      <p:tavLst>
                                        <p:tav tm="0">
                                          <p:val>
                                            <p:strVal val="0-#ppt_w/2"/>
                                          </p:val>
                                        </p:tav>
                                        <p:tav tm="100000">
                                          <p:val>
                                            <p:strVal val="#ppt_x"/>
                                          </p:val>
                                        </p:tav>
                                      </p:tavLst>
                                    </p:anim>
                                    <p:anim calcmode="lin" valueType="num">
                                      <p:cBhvr additive="base">
                                        <p:cTn id="62" dur="500" fill="hold"/>
                                        <p:tgtEl>
                                          <p:spTgt spid="1537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369"/>
                                        </p:tgtEl>
                                        <p:attrNameLst>
                                          <p:attrName>style.visibility</p:attrName>
                                        </p:attrNameLst>
                                      </p:cBhvr>
                                      <p:to>
                                        <p:strVal val="visible"/>
                                      </p:to>
                                    </p:set>
                                    <p:anim calcmode="lin" valueType="num">
                                      <p:cBhvr additive="base">
                                        <p:cTn id="67" dur="500" fill="hold"/>
                                        <p:tgtEl>
                                          <p:spTgt spid="15369"/>
                                        </p:tgtEl>
                                        <p:attrNameLst>
                                          <p:attrName>ppt_x</p:attrName>
                                        </p:attrNameLst>
                                      </p:cBhvr>
                                      <p:tavLst>
                                        <p:tav tm="0">
                                          <p:val>
                                            <p:strVal val="0-#ppt_w/2"/>
                                          </p:val>
                                        </p:tav>
                                        <p:tav tm="100000">
                                          <p:val>
                                            <p:strVal val="#ppt_x"/>
                                          </p:val>
                                        </p:tav>
                                      </p:tavLst>
                                    </p:anim>
                                    <p:anim calcmode="lin" valueType="num">
                                      <p:cBhvr additive="base">
                                        <p:cTn id="68"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animBg="1" autoUpdateAnimBg="0"/>
      <p:bldP spid="15364" grpId="0" animBg="1" autoUpdateAnimBg="0"/>
      <p:bldP spid="15365" grpId="0" animBg="1" autoUpdateAnimBg="0"/>
      <p:bldP spid="15366" grpId="0" animBg="1" autoUpdateAnimBg="0"/>
      <p:bldP spid="15367" grpId="0" animBg="1" autoUpdateAnimBg="0"/>
      <p:bldP spid="15368" grpId="0" animBg="1" autoUpdateAnimBg="0"/>
      <p:bldP spid="15369"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990600"/>
            <a:ext cx="75438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6387" name="Rectangle 3"/>
          <p:cNvSpPr>
            <a:spLocks noChangeArrowheads="1"/>
          </p:cNvSpPr>
          <p:nvPr/>
        </p:nvSpPr>
        <p:spPr bwMode="auto">
          <a:xfrm>
            <a:off x="2514600" y="2286000"/>
            <a:ext cx="48768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4- </a:t>
            </a:r>
            <a:r>
              <a:rPr lang="ar-SA" altLang="en-US" sz="3200" b="1">
                <a:solidFill>
                  <a:srgbClr val="FF6699"/>
                </a:solidFill>
                <a:latin typeface="Times New Roman" panose="02020603050405020304" pitchFamily="18" charset="0"/>
              </a:rPr>
              <a:t>الود والمجاملة.</a:t>
            </a:r>
            <a:endParaRPr lang="en-US" altLang="en-US" sz="3200" b="1">
              <a:solidFill>
                <a:srgbClr val="FF6699"/>
              </a:solidFill>
              <a:latin typeface="Times New Roman" panose="02020603050405020304" pitchFamily="18" charset="0"/>
            </a:endParaRPr>
          </a:p>
        </p:txBody>
      </p:sp>
      <p:sp>
        <p:nvSpPr>
          <p:cNvPr id="16388" name="Rectangle 4"/>
          <p:cNvSpPr>
            <a:spLocks noChangeArrowheads="1"/>
          </p:cNvSpPr>
          <p:nvPr/>
        </p:nvSpPr>
        <p:spPr bwMode="auto">
          <a:xfrm>
            <a:off x="2514600" y="3352800"/>
            <a:ext cx="5029200" cy="1447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en-US" sz="2400" b="1">
              <a:latin typeface="Times New Roman" panose="02020603050405020304" pitchFamily="18" charset="0"/>
            </a:endParaRPr>
          </a:p>
          <a:p>
            <a:r>
              <a:rPr lang="ar-SA" altLang="en-US" sz="2400" b="1">
                <a:latin typeface="Times New Roman" panose="02020603050405020304" pitchFamily="18" charset="0"/>
              </a:rPr>
              <a:t>* مدى توافر المشاعر الطيبة بين:</a:t>
            </a:r>
          </a:p>
          <a:p>
            <a:r>
              <a:rPr lang="ar-SA" altLang="en-US" sz="2400" b="1">
                <a:latin typeface="Times New Roman" panose="02020603050405020304" pitchFamily="18" charset="0"/>
              </a:rPr>
              <a:t>الأطراف المعنية: مقدم الخدمة وطالبها.</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184461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ox(in)">
                                      <p:cBhvr>
                                        <p:cTn id="12" dur="500"/>
                                        <p:tgtEl>
                                          <p:spTgt spid="16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ox(in)">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7" grpId="0" animBg="1" autoUpdateAnimBg="0"/>
      <p:bldP spid="16388"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62000" y="990600"/>
            <a:ext cx="7620000" cy="9144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7411"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solidFill>
                  <a:srgbClr val="FF6699"/>
                </a:solidFill>
                <a:latin typeface="Times New Roman" panose="02020603050405020304" pitchFamily="18" charset="0"/>
              </a:rPr>
              <a:t>5- درجة الثقة في الخدمة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7412" name="Rectangle 4"/>
          <p:cNvSpPr>
            <a:spLocks noChangeArrowheads="1"/>
          </p:cNvSpPr>
          <p:nvPr/>
        </p:nvSpPr>
        <p:spPr bwMode="auto">
          <a:xfrm>
            <a:off x="2590800" y="4191000"/>
            <a:ext cx="4724400" cy="685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2ـ- الشخص الذي يقدمها.</a:t>
            </a:r>
            <a:endParaRPr lang="en-US" altLang="en-US" sz="2400" b="1">
              <a:latin typeface="Times New Roman" panose="02020603050405020304" pitchFamily="18" charset="0"/>
            </a:endParaRPr>
          </a:p>
        </p:txBody>
      </p:sp>
      <p:sp>
        <p:nvSpPr>
          <p:cNvPr id="17413" name="Rectangle 5"/>
          <p:cNvSpPr>
            <a:spLocks noChangeArrowheads="1"/>
          </p:cNvSpPr>
          <p:nvPr/>
        </p:nvSpPr>
        <p:spPr bwMode="auto">
          <a:xfrm>
            <a:off x="2590800" y="3124200"/>
            <a:ext cx="47244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في جودتها .</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
        <p:nvSpPr>
          <p:cNvPr id="17414" name="Rectangle 6"/>
          <p:cNvSpPr>
            <a:spLocks noChangeArrowheads="1"/>
          </p:cNvSpPr>
          <p:nvPr/>
        </p:nvSpPr>
        <p:spPr bwMode="auto">
          <a:xfrm>
            <a:off x="2590800" y="5257800"/>
            <a:ext cx="4724400" cy="6858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3-المؤسسة التي تقدمها.</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2407265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randombar(horizontal)">
                                      <p:cBhvr>
                                        <p:cTn id="12" dur="500"/>
                                        <p:tgtEl>
                                          <p:spTgt spid="17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randombar(horizontal)">
                                      <p:cBhvr>
                                        <p:cTn id="17" dur="500"/>
                                        <p:tgtEl>
                                          <p:spTgt spid="174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randombar(horizontal)">
                                      <p:cBhvr>
                                        <p:cTn id="22" dur="500"/>
                                        <p:tgtEl>
                                          <p:spTgt spid="17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randombar(horizontal)">
                                      <p:cBhvr>
                                        <p:cTn id="2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P spid="1741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altLang="en-US" smtClean="0"/>
          </a:p>
        </p:txBody>
      </p:sp>
      <p:sp>
        <p:nvSpPr>
          <p:cNvPr id="99331" name="Rectangle 3"/>
          <p:cNvSpPr>
            <a:spLocks noGrp="1" noChangeArrowheads="1"/>
          </p:cNvSpPr>
          <p:nvPr>
            <p:ph type="body" idx="1"/>
          </p:nvPr>
        </p:nvSpPr>
        <p:spPr/>
        <p:txBody>
          <a:bodyPr/>
          <a:lstStyle/>
          <a:p>
            <a:pPr algn="l" rtl="0" eaLnBrk="1" hangingPunct="1"/>
            <a:endParaRPr lang="en-US" altLang="en-US" smtClean="0"/>
          </a:p>
          <a:p>
            <a:pPr algn="l" rtl="0" eaLnBrk="1" hangingPunct="1"/>
            <a:r>
              <a:rPr lang="en-US" altLang="en-US" b="1" smtClean="0">
                <a:solidFill>
                  <a:srgbClr val="FF0000"/>
                </a:solidFill>
              </a:rPr>
              <a:t>Subscriber members</a:t>
            </a:r>
            <a:r>
              <a:rPr lang="ar-SA" altLang="en-US" smtClean="0">
                <a:solidFill>
                  <a:srgbClr val="FF0000"/>
                </a:solidFill>
              </a:rPr>
              <a:t> </a:t>
            </a:r>
            <a:r>
              <a:rPr lang="en-US" altLang="en-US" smtClean="0">
                <a:solidFill>
                  <a:srgbClr val="FF0000"/>
                </a:solidFill>
              </a:rPr>
              <a:t>are countries with small economies. </a:t>
            </a:r>
          </a:p>
          <a:p>
            <a:pPr algn="l" rtl="0" eaLnBrk="1" hangingPunct="1"/>
            <a:r>
              <a:rPr lang="en-US" altLang="en-US" smtClean="0">
                <a:solidFill>
                  <a:srgbClr val="FF0000"/>
                </a:solidFill>
              </a:rPr>
              <a:t>They pay reduced membership fees, but can follow the development of standards</a:t>
            </a:r>
            <a:r>
              <a:rPr lang="ar-SA" altLang="en-US" smtClean="0">
                <a:solidFill>
                  <a:srgbClr val="FF0000"/>
                </a:solidFill>
              </a:rPr>
              <a:t>. </a:t>
            </a:r>
          </a:p>
          <a:p>
            <a:pPr algn="l" rtl="0" eaLnBrk="1" hangingPunct="1"/>
            <a:r>
              <a:rPr lang="en-US" altLang="en-US" smtClean="0">
                <a:solidFill>
                  <a:srgbClr val="0000FF"/>
                </a:solidFill>
              </a:rPr>
              <a:t>Participating members are called "P" members as opposed to observing members which are called "O" members</a:t>
            </a:r>
            <a:r>
              <a:rPr lang="ar-SA" altLang="en-US" smtClean="0">
                <a:solidFill>
                  <a:srgbClr val="0000FF"/>
                </a:solidFill>
              </a:rPr>
              <a:t>.</a:t>
            </a:r>
            <a:endParaRPr lang="en-US" altLang="en-US" smtClean="0">
              <a:solidFill>
                <a:srgbClr val="0000FF"/>
              </a:solidFill>
            </a:endParaRPr>
          </a:p>
        </p:txBody>
      </p:sp>
    </p:spTree>
    <p:extLst>
      <p:ext uri="{BB962C8B-B14F-4D97-AF65-F5344CB8AC3E}">
        <p14:creationId xmlns:p14="http://schemas.microsoft.com/office/powerpoint/2010/main" val="423718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 to="" calcmode="lin" valueType="num">
                                      <p:cBhvr>
                                        <p:cTn id="7" dur="1" fill="hold"/>
                                        <p:tgtEl>
                                          <p:spTgt spid="99331">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9331">
                                            <p:txEl>
                                              <p:pRg st="2" end="2"/>
                                            </p:txEl>
                                          </p:spTgt>
                                        </p:tgtEl>
                                        <p:attrNameLst>
                                          <p:attrName>style.visibility</p:attrName>
                                        </p:attrNameLst>
                                      </p:cBhvr>
                                      <p:to>
                                        <p:strVal val="visible"/>
                                      </p:to>
                                    </p:set>
                                    <p:anim to="" calcmode="lin" valueType="num">
                                      <p:cBhvr>
                                        <p:cTn id="12" dur="1" fill="hold"/>
                                        <p:tgtEl>
                                          <p:spTgt spid="9933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anim to="" calcmode="lin" valueType="num">
                                      <p:cBhvr>
                                        <p:cTn id="17" dur="1" fill="hold"/>
                                        <p:tgtEl>
                                          <p:spTgt spid="9933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990600"/>
            <a:ext cx="76962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8435"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6- </a:t>
            </a:r>
            <a:r>
              <a:rPr lang="ar-SA" altLang="en-US" sz="3200" b="1">
                <a:solidFill>
                  <a:srgbClr val="FF6699"/>
                </a:solidFill>
                <a:latin typeface="Times New Roman" panose="02020603050405020304" pitchFamily="18" charset="0"/>
              </a:rPr>
              <a:t>درجة الاعتمادية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8436" name="Rectangle 4"/>
          <p:cNvSpPr>
            <a:spLocks noChangeArrowheads="1"/>
          </p:cNvSpPr>
          <p:nvPr/>
        </p:nvSpPr>
        <p:spPr bwMode="auto">
          <a:xfrm>
            <a:off x="2209800" y="4191000"/>
            <a:ext cx="5410200" cy="685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2ـ- درجة اعتماده على مستوى جودتها.</a:t>
            </a:r>
            <a:endParaRPr lang="en-US" altLang="en-US" sz="2400" b="1">
              <a:latin typeface="Times New Roman" panose="02020603050405020304" pitchFamily="18" charset="0"/>
            </a:endParaRPr>
          </a:p>
        </p:txBody>
      </p:sp>
      <p:sp>
        <p:nvSpPr>
          <p:cNvPr id="18437" name="Rectangle 5"/>
          <p:cNvSpPr>
            <a:spLocks noChangeArrowheads="1"/>
          </p:cNvSpPr>
          <p:nvPr/>
        </p:nvSpPr>
        <p:spPr bwMode="auto">
          <a:xfrm>
            <a:off x="2209800" y="3124200"/>
            <a:ext cx="54102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مدى اعتماد المستفيد على الخدمة التي يطلبها.</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3133765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 to="" calcmode="lin" valueType="num">
                                      <p:cBhvr>
                                        <p:cTn id="12" dur="1" fill="hold"/>
                                        <p:tgtEl>
                                          <p:spTgt spid="1843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 to="" calcmode="lin" valueType="num">
                                      <p:cBhvr>
                                        <p:cTn id="17" dur="1" fill="hold"/>
                                        <p:tgtEl>
                                          <p:spTgt spid="1843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 to="" calcmode="lin" valueType="num">
                                      <p:cBhvr>
                                        <p:cTn id="22" dur="1" fill="hold"/>
                                        <p:tgtEl>
                                          <p:spTgt spid="184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8436" grpId="0" animBg="1"/>
      <p:bldP spid="1843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990600"/>
            <a:ext cx="7620000" cy="9144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19459"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7- </a:t>
            </a:r>
            <a:r>
              <a:rPr lang="ar-SA" altLang="en-US" sz="3200" b="1">
                <a:solidFill>
                  <a:srgbClr val="FF6699"/>
                </a:solidFill>
                <a:latin typeface="Times New Roman" panose="02020603050405020304" pitchFamily="18" charset="0"/>
              </a:rPr>
              <a:t>درجة الأمان</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19460" name="Rectangle 4"/>
          <p:cNvSpPr>
            <a:spLocks noChangeArrowheads="1"/>
          </p:cNvSpPr>
          <p:nvPr/>
        </p:nvSpPr>
        <p:spPr bwMode="auto">
          <a:xfrm>
            <a:off x="2057400" y="3124200"/>
            <a:ext cx="5638800" cy="12192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خلو الخدمة من العيوب، المخاطر، التأجيل،</a:t>
            </a:r>
          </a:p>
          <a:p>
            <a:r>
              <a:rPr lang="en-US" altLang="en-US" sz="2400" b="1">
                <a:latin typeface="Times New Roman" panose="02020603050405020304" pitchFamily="18" charset="0"/>
              </a:rPr>
              <a:t>    </a:t>
            </a:r>
            <a:r>
              <a:rPr lang="ar-SA" altLang="en-US" sz="2400" b="1">
                <a:latin typeface="Times New Roman" panose="02020603050405020304" pitchFamily="18" charset="0"/>
              </a:rPr>
              <a:t>الاضرار بالمصالح .</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647085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across)">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heckerboard(across)">
                                      <p:cBhvr>
                                        <p:cTn id="12" dur="500"/>
                                        <p:tgtEl>
                                          <p:spTgt spid="19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checkerboard(across)">
                                      <p:cBhvr>
                                        <p:cTn id="1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animBg="1" autoUpdateAnimBg="0"/>
      <p:bldP spid="19460"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38200" y="990600"/>
            <a:ext cx="7467600" cy="9144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20483"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8- </a:t>
            </a:r>
            <a:r>
              <a:rPr lang="ar-SA" altLang="en-US" sz="3200" b="1">
                <a:solidFill>
                  <a:srgbClr val="FF6699"/>
                </a:solidFill>
                <a:latin typeface="Times New Roman" panose="02020603050405020304" pitchFamily="18" charset="0"/>
              </a:rPr>
              <a:t>الاتصال</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20484" name="Rectangle 4"/>
          <p:cNvSpPr>
            <a:spLocks noChangeArrowheads="1"/>
          </p:cNvSpPr>
          <p:nvPr/>
        </p:nvSpPr>
        <p:spPr bwMode="auto">
          <a:xfrm>
            <a:off x="2590800" y="4191000"/>
            <a:ext cx="4724400" cy="685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2ـ   مهارات الاتصال الفعال.</a:t>
            </a:r>
            <a:endParaRPr lang="en-US" altLang="en-US" sz="2400" b="1">
              <a:latin typeface="Times New Roman" panose="02020603050405020304" pitchFamily="18" charset="0"/>
            </a:endParaRPr>
          </a:p>
        </p:txBody>
      </p:sp>
      <p:sp>
        <p:nvSpPr>
          <p:cNvPr id="20485" name="Rectangle 5"/>
          <p:cNvSpPr>
            <a:spLocks noChangeArrowheads="1"/>
          </p:cNvSpPr>
          <p:nvPr/>
        </p:nvSpPr>
        <p:spPr bwMode="auto">
          <a:xfrm>
            <a:off x="2590800" y="3124200"/>
            <a:ext cx="47244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توصيف الخدمة بلغة يفهمها العميل .</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409226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Bottom)">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slide(fromBottom)">
                                      <p:cBhvr>
                                        <p:cTn id="12" dur="500"/>
                                        <p:tgtEl>
                                          <p:spTgt spid="20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slide(fromBottom)">
                                      <p:cBhvr>
                                        <p:cTn id="17" dur="500"/>
                                        <p:tgtEl>
                                          <p:spTgt spid="204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slide(fromBottom)">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P spid="20483" grpId="0" animBg="1" autoUpdateAnimBg="0"/>
      <p:bldP spid="20484" grpId="0" animBg="1" autoUpdateAnimBg="0"/>
      <p:bldP spid="20485"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14400" y="1143000"/>
            <a:ext cx="74676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21507"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9- </a:t>
            </a:r>
            <a:r>
              <a:rPr lang="ar-SA" altLang="en-US" sz="3200" b="1">
                <a:solidFill>
                  <a:srgbClr val="FF6699"/>
                </a:solidFill>
                <a:latin typeface="Times New Roman" panose="02020603050405020304" pitchFamily="18" charset="0"/>
              </a:rPr>
              <a:t>إظهار الخدمة للعميل</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21508" name="Rectangle 4"/>
          <p:cNvSpPr>
            <a:spLocks noChangeArrowheads="1"/>
          </p:cNvSpPr>
          <p:nvPr/>
        </p:nvSpPr>
        <p:spPr bwMode="auto">
          <a:xfrm>
            <a:off x="2362200" y="4191000"/>
            <a:ext cx="4953000" cy="68580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2ـ الاعلام الصادق.</a:t>
            </a:r>
            <a:endParaRPr lang="en-US" altLang="en-US" sz="2400" b="1">
              <a:latin typeface="Times New Roman" panose="02020603050405020304" pitchFamily="18" charset="0"/>
            </a:endParaRPr>
          </a:p>
        </p:txBody>
      </p:sp>
      <p:sp>
        <p:nvSpPr>
          <p:cNvPr id="21509" name="Rectangle 5"/>
          <p:cNvSpPr>
            <a:spLocks noChangeArrowheads="1"/>
          </p:cNvSpPr>
          <p:nvPr/>
        </p:nvSpPr>
        <p:spPr bwMode="auto">
          <a:xfrm>
            <a:off x="2362200" y="3124200"/>
            <a:ext cx="49530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ar-SA" altLang="en-US" sz="2400" b="1">
                <a:latin typeface="Times New Roman" panose="02020603050405020304" pitchFamily="18" charset="0"/>
              </a:rPr>
              <a:t> </a:t>
            </a:r>
          </a:p>
          <a:p>
            <a:r>
              <a:rPr lang="ar-SA" altLang="en-US" sz="2400" b="1">
                <a:latin typeface="Times New Roman" panose="02020603050405020304" pitchFamily="18" charset="0"/>
              </a:rPr>
              <a:t>1- التركيز على الجوانب الملموسة في تأديتها .</a:t>
            </a:r>
          </a:p>
          <a:p>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973181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p:cTn id="13" dur="500" fill="hold"/>
                                        <p:tgtEl>
                                          <p:spTgt spid="21507"/>
                                        </p:tgtEl>
                                        <p:attrNameLst>
                                          <p:attrName>ppt_w</p:attrName>
                                        </p:attrNameLst>
                                      </p:cBhvr>
                                      <p:tavLst>
                                        <p:tav tm="0">
                                          <p:val>
                                            <p:fltVal val="0"/>
                                          </p:val>
                                        </p:tav>
                                        <p:tav tm="100000">
                                          <p:val>
                                            <p:strVal val="#ppt_w"/>
                                          </p:val>
                                        </p:tav>
                                      </p:tavLst>
                                    </p:anim>
                                    <p:anim calcmode="lin" valueType="num">
                                      <p:cBhvr>
                                        <p:cTn id="14"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p:cTn id="19" dur="500" fill="hold"/>
                                        <p:tgtEl>
                                          <p:spTgt spid="21509"/>
                                        </p:tgtEl>
                                        <p:attrNameLst>
                                          <p:attrName>ppt_w</p:attrName>
                                        </p:attrNameLst>
                                      </p:cBhvr>
                                      <p:tavLst>
                                        <p:tav tm="0">
                                          <p:val>
                                            <p:fltVal val="0"/>
                                          </p:val>
                                        </p:tav>
                                        <p:tav tm="100000">
                                          <p:val>
                                            <p:strVal val="#ppt_w"/>
                                          </p:val>
                                        </p:tav>
                                      </p:tavLst>
                                    </p:anim>
                                    <p:anim calcmode="lin" valueType="num">
                                      <p:cBhvr>
                                        <p:cTn id="20" dur="5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p:cTn id="25" dur="500" fill="hold"/>
                                        <p:tgtEl>
                                          <p:spTgt spid="21508"/>
                                        </p:tgtEl>
                                        <p:attrNameLst>
                                          <p:attrName>ppt_w</p:attrName>
                                        </p:attrNameLst>
                                      </p:cBhvr>
                                      <p:tavLst>
                                        <p:tav tm="0">
                                          <p:val>
                                            <p:fltVal val="0"/>
                                          </p:val>
                                        </p:tav>
                                        <p:tav tm="100000">
                                          <p:val>
                                            <p:strVal val="#ppt_w"/>
                                          </p:val>
                                        </p:tav>
                                      </p:tavLst>
                                    </p:anim>
                                    <p:anim calcmode="lin" valueType="num">
                                      <p:cBhvr>
                                        <p:cTn id="26" dur="500" fill="hold"/>
                                        <p:tgtEl>
                                          <p:spTgt spid="215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nimBg="1" autoUpdateAnimBg="0"/>
      <p:bldP spid="21508" grpId="0" animBg="1" autoUpdateAnimBg="0"/>
      <p:bldP spid="21509"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14400" y="990600"/>
            <a:ext cx="7467600" cy="838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4400" b="1">
                <a:solidFill>
                  <a:schemeClr val="tx2"/>
                </a:solidFill>
                <a:latin typeface="Times New Roman" panose="02020603050405020304" pitchFamily="18" charset="0"/>
              </a:rPr>
              <a:t>معايير قياس جودة الخدمة</a:t>
            </a:r>
            <a:r>
              <a:rPr lang="ar-SA" altLang="en-US" sz="4400">
                <a:solidFill>
                  <a:schemeClr val="tx2"/>
                </a:solidFill>
                <a:latin typeface="Times New Roman" panose="02020603050405020304" pitchFamily="18" charset="0"/>
              </a:rPr>
              <a:t> </a:t>
            </a:r>
            <a:endParaRPr lang="en-US" altLang="en-US" sz="4400">
              <a:solidFill>
                <a:schemeClr val="tx2"/>
              </a:solidFill>
              <a:latin typeface="Times New Roman" panose="02020603050405020304" pitchFamily="18" charset="0"/>
            </a:endParaRPr>
          </a:p>
        </p:txBody>
      </p:sp>
      <p:sp>
        <p:nvSpPr>
          <p:cNvPr id="22531" name="Rectangle 3"/>
          <p:cNvSpPr>
            <a:spLocks noChangeArrowheads="1"/>
          </p:cNvSpPr>
          <p:nvPr/>
        </p:nvSpPr>
        <p:spPr bwMode="auto">
          <a:xfrm>
            <a:off x="1676400" y="2133600"/>
            <a:ext cx="64770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3200" b="1">
                <a:latin typeface="Times New Roman" panose="02020603050405020304" pitchFamily="18" charset="0"/>
              </a:rPr>
              <a:t>10- </a:t>
            </a:r>
            <a:r>
              <a:rPr lang="ar-SA" altLang="en-US" sz="3200" b="1">
                <a:solidFill>
                  <a:srgbClr val="FF6699"/>
                </a:solidFill>
                <a:latin typeface="Times New Roman" panose="02020603050405020304" pitchFamily="18" charset="0"/>
              </a:rPr>
              <a:t>استعداد واستجابة مقدم الخدمة</a:t>
            </a:r>
            <a:r>
              <a:rPr lang="ar-SA" altLang="en-US" sz="3200" b="1">
                <a:latin typeface="Times New Roman" panose="02020603050405020304" pitchFamily="18" charset="0"/>
              </a:rPr>
              <a:t>.</a:t>
            </a:r>
            <a:endParaRPr lang="en-US" altLang="en-US" sz="3200" b="1">
              <a:latin typeface="Times New Roman" panose="02020603050405020304" pitchFamily="18" charset="0"/>
            </a:endParaRPr>
          </a:p>
        </p:txBody>
      </p:sp>
      <p:sp>
        <p:nvSpPr>
          <p:cNvPr id="22532" name="Rectangle 4"/>
          <p:cNvSpPr>
            <a:spLocks noChangeArrowheads="1"/>
          </p:cNvSpPr>
          <p:nvPr/>
        </p:nvSpPr>
        <p:spPr bwMode="auto">
          <a:xfrm>
            <a:off x="2286000" y="3810000"/>
            <a:ext cx="5562600" cy="762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ar-SA" altLang="en-US" sz="2400" b="1">
                <a:latin typeface="Times New Roman" panose="02020603050405020304" pitchFamily="18" charset="0"/>
              </a:rPr>
              <a:t> </a:t>
            </a:r>
          </a:p>
          <a:p>
            <a:pPr algn="ctr"/>
            <a:r>
              <a:rPr lang="ar-SA" altLang="en-US" sz="2400" b="1">
                <a:latin typeface="Times New Roman" panose="02020603050405020304" pitchFamily="18" charset="0"/>
              </a:rPr>
              <a:t>1- من حيث: الانتاج، السرعة و تلبية رغبات العميل .</a:t>
            </a:r>
          </a:p>
          <a:p>
            <a:pPr algn="ctr"/>
            <a:r>
              <a:rPr lang="ar-SA" altLang="en-US" sz="2400" b="1">
                <a:latin typeface="Times New Roman" panose="02020603050405020304" pitchFamily="18" charset="0"/>
              </a:rPr>
              <a:t>	</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19891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trips(downLeft)">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strips(downLeft)">
                                      <p:cBhvr>
                                        <p:cTn id="12" dur="500"/>
                                        <p:tgtEl>
                                          <p:spTgt spid="22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strips(downLeft)">
                                      <p:cBhvr>
                                        <p:cTn id="1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nimBg="1" autoUpdateAnimBg="0"/>
      <p:bldP spid="22532"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412875"/>
            <a:ext cx="7991475" cy="863600"/>
          </a:xfrm>
        </p:spPr>
        <p:txBody>
          <a:bodyPr>
            <a:normAutofit fontScale="90000"/>
          </a:bodyPr>
          <a:lstStyle/>
          <a:p>
            <a:pPr eaLnBrk="1" hangingPunct="1">
              <a:defRPr/>
            </a:pPr>
            <a:r>
              <a:rPr lang="en-US" altLang="en-US" sz="4000" b="1" smtClean="0">
                <a:solidFill>
                  <a:schemeClr val="tx1"/>
                </a:solidFill>
              </a:rPr>
              <a:t>Total Quality Management: Tools and Techniques</a:t>
            </a:r>
            <a:r>
              <a:rPr lang="en-US" altLang="en-US" sz="4000" b="1" u="sng" smtClean="0">
                <a:solidFill>
                  <a:schemeClr val="tx1"/>
                </a:solidFill>
              </a:rPr>
              <a:t/>
            </a:r>
            <a:br>
              <a:rPr lang="en-US" altLang="en-US" sz="4000" b="1" u="sng" smtClean="0">
                <a:solidFill>
                  <a:schemeClr val="tx1"/>
                </a:solidFill>
              </a:rPr>
            </a:br>
            <a:endParaRPr lang="en-US" altLang="en-US" sz="2000" b="1" smtClean="0">
              <a:solidFill>
                <a:schemeClr val="tx1"/>
              </a:solidFill>
            </a:endParaRPr>
          </a:p>
        </p:txBody>
      </p:sp>
      <p:sp>
        <p:nvSpPr>
          <p:cNvPr id="2052" name="Rectangle 4"/>
          <p:cNvSpPr>
            <a:spLocks noGrp="1" noChangeArrowheads="1"/>
          </p:cNvSpPr>
          <p:nvPr>
            <p:ph type="body" idx="1"/>
          </p:nvPr>
        </p:nvSpPr>
        <p:spPr>
          <a:xfrm>
            <a:off x="539750" y="3933825"/>
            <a:ext cx="8229600" cy="1439863"/>
          </a:xfrm>
        </p:spPr>
        <p:txBody>
          <a:bodyPr/>
          <a:lstStyle/>
          <a:p>
            <a:pPr marL="609600" indent="-609600" eaLnBrk="1" hangingPunct="1">
              <a:defRPr/>
            </a:pPr>
            <a:r>
              <a:rPr lang="en-US" altLang="en-US" smtClean="0"/>
              <a:t>Quantitative and </a:t>
            </a:r>
          </a:p>
          <a:p>
            <a:pPr marL="609600" indent="-609600" eaLnBrk="1" hangingPunct="1">
              <a:defRPr/>
            </a:pPr>
            <a:r>
              <a:rPr lang="en-US" altLang="en-US" smtClean="0"/>
              <a:t>Non Quantitative </a:t>
            </a:r>
          </a:p>
        </p:txBody>
      </p:sp>
      <p:sp>
        <p:nvSpPr>
          <p:cNvPr id="2053" name="Text Box 5"/>
          <p:cNvSpPr txBox="1">
            <a:spLocks noChangeArrowheads="1"/>
          </p:cNvSpPr>
          <p:nvPr/>
        </p:nvSpPr>
        <p:spPr bwMode="auto">
          <a:xfrm>
            <a:off x="0" y="2276475"/>
            <a:ext cx="88931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600" b="1">
                <a:solidFill>
                  <a:srgbClr val="FF0000"/>
                </a:solidFill>
                <a:effectLst>
                  <a:outerShdw blurRad="38100" dist="38100" dir="2700000" algn="tl">
                    <a:srgbClr val="000000"/>
                  </a:outerShdw>
                </a:effectLst>
              </a:rPr>
              <a:t>Quality Control  Tools and Techniques are divided into two main categories:</a:t>
            </a:r>
          </a:p>
        </p:txBody>
      </p:sp>
    </p:spTree>
    <p:extLst>
      <p:ext uri="{BB962C8B-B14F-4D97-AF65-F5344CB8AC3E}">
        <p14:creationId xmlns:p14="http://schemas.microsoft.com/office/powerpoint/2010/main" val="1236068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836613"/>
            <a:ext cx="8496300" cy="863600"/>
          </a:xfrm>
        </p:spPr>
        <p:txBody>
          <a:bodyPr/>
          <a:lstStyle/>
          <a:p>
            <a:pPr eaLnBrk="1" hangingPunct="1">
              <a:defRPr/>
            </a:pPr>
            <a:r>
              <a:rPr lang="en-US" altLang="en-US" sz="4000" b="1" smtClean="0"/>
              <a:t>STATISTICAL PROCESS CONTROL (SPC)</a:t>
            </a:r>
            <a:r>
              <a:rPr lang="en-US" altLang="en-US" sz="4000" smtClean="0"/>
              <a:t> </a:t>
            </a:r>
          </a:p>
        </p:txBody>
      </p:sp>
      <p:sp>
        <p:nvSpPr>
          <p:cNvPr id="7171" name="Rectangle 3"/>
          <p:cNvSpPr>
            <a:spLocks noGrp="1" noChangeArrowheads="1"/>
          </p:cNvSpPr>
          <p:nvPr>
            <p:ph type="body" idx="1"/>
          </p:nvPr>
        </p:nvSpPr>
        <p:spPr>
          <a:xfrm>
            <a:off x="468313" y="1844675"/>
            <a:ext cx="8229600" cy="4530725"/>
          </a:xfrm>
        </p:spPr>
        <p:txBody>
          <a:bodyPr/>
          <a:lstStyle/>
          <a:p>
            <a:pPr eaLnBrk="1" hangingPunct="1">
              <a:defRPr/>
            </a:pPr>
            <a:r>
              <a:rPr lang="en-US" altLang="en-US" smtClean="0"/>
              <a:t>Pareto diagram</a:t>
            </a:r>
          </a:p>
          <a:p>
            <a:pPr eaLnBrk="1" hangingPunct="1">
              <a:defRPr/>
            </a:pPr>
            <a:r>
              <a:rPr lang="en-US" altLang="en-US" smtClean="0"/>
              <a:t>Cause and effect diagram </a:t>
            </a:r>
          </a:p>
          <a:p>
            <a:pPr eaLnBrk="1" hangingPunct="1">
              <a:defRPr/>
            </a:pPr>
            <a:r>
              <a:rPr lang="en-US" altLang="en-US" smtClean="0"/>
              <a:t>Check sheets</a:t>
            </a:r>
          </a:p>
          <a:p>
            <a:pPr eaLnBrk="1" hangingPunct="1">
              <a:defRPr/>
            </a:pPr>
            <a:r>
              <a:rPr lang="en-US" altLang="en-US" smtClean="0"/>
              <a:t>Process flow diagram </a:t>
            </a:r>
          </a:p>
          <a:p>
            <a:pPr eaLnBrk="1" hangingPunct="1">
              <a:defRPr/>
            </a:pPr>
            <a:r>
              <a:rPr lang="en-US" altLang="en-US" smtClean="0"/>
              <a:t>Scatter diagram </a:t>
            </a:r>
          </a:p>
          <a:p>
            <a:pPr eaLnBrk="1" hangingPunct="1">
              <a:defRPr/>
            </a:pPr>
            <a:r>
              <a:rPr lang="en-US" altLang="en-US" smtClean="0"/>
              <a:t>Histogram </a:t>
            </a:r>
          </a:p>
          <a:p>
            <a:pPr eaLnBrk="1" hangingPunct="1">
              <a:defRPr/>
            </a:pPr>
            <a:r>
              <a:rPr lang="en-US" altLang="en-US" smtClean="0"/>
              <a:t>Control charts </a:t>
            </a:r>
          </a:p>
        </p:txBody>
      </p:sp>
    </p:spTree>
    <p:extLst>
      <p:ext uri="{BB962C8B-B14F-4D97-AF65-F5344CB8AC3E}">
        <p14:creationId xmlns:p14="http://schemas.microsoft.com/office/powerpoint/2010/main" val="10864804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684213" y="188913"/>
            <a:ext cx="7772400" cy="936625"/>
          </a:xfrm>
        </p:spPr>
        <p:txBody>
          <a:bodyPr/>
          <a:lstStyle/>
          <a:p>
            <a:pPr eaLnBrk="1" hangingPunct="1">
              <a:defRPr/>
            </a:pPr>
            <a:r>
              <a:rPr lang="en-US" altLang="en-US" smtClean="0">
                <a:solidFill>
                  <a:schemeClr val="hlink"/>
                </a:solidFill>
              </a:rPr>
              <a:t>Pareto’s Diagram</a:t>
            </a:r>
            <a:r>
              <a:rPr lang="en-US" altLang="en-US" smtClean="0"/>
              <a:t> </a:t>
            </a:r>
          </a:p>
        </p:txBody>
      </p:sp>
      <p:sp>
        <p:nvSpPr>
          <p:cNvPr id="8197" name="Rectangle 5"/>
          <p:cNvSpPr>
            <a:spLocks noGrp="1" noChangeArrowheads="1"/>
          </p:cNvSpPr>
          <p:nvPr>
            <p:ph type="subTitle" idx="1"/>
          </p:nvPr>
        </p:nvSpPr>
        <p:spPr>
          <a:xfrm>
            <a:off x="611188" y="1125538"/>
            <a:ext cx="7705725" cy="4537075"/>
          </a:xfrm>
        </p:spPr>
        <p:txBody>
          <a:bodyPr/>
          <a:lstStyle/>
          <a:p>
            <a:pPr eaLnBrk="1" hangingPunct="1">
              <a:defRPr/>
            </a:pPr>
            <a:r>
              <a:rPr lang="en-US" altLang="en-US" sz="3600" b="1" smtClean="0"/>
              <a:t>Alfredo Pareto</a:t>
            </a:r>
            <a:r>
              <a:rPr lang="en-US" altLang="en-US" sz="3600" smtClean="0"/>
              <a:t> (1848-1923) conducted extensive studies of the distribution of wealth in Europe. He found that there were a few people with a lot of money and many people with little money. This unequal distribution of wealth became an integral part of economic theory.</a:t>
            </a:r>
          </a:p>
        </p:txBody>
      </p:sp>
    </p:spTree>
    <p:extLst>
      <p:ext uri="{BB962C8B-B14F-4D97-AF65-F5344CB8AC3E}">
        <p14:creationId xmlns:p14="http://schemas.microsoft.com/office/powerpoint/2010/main" val="29372453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1116013" y="620713"/>
            <a:ext cx="2665412" cy="1008062"/>
          </a:xfrm>
        </p:spPr>
        <p:txBody>
          <a:bodyPr/>
          <a:lstStyle/>
          <a:p>
            <a:pPr algn="l" eaLnBrk="1" hangingPunct="1">
              <a:defRPr/>
            </a:pPr>
            <a:r>
              <a:rPr lang="en-US" altLang="en-US" smtClean="0">
                <a:solidFill>
                  <a:schemeClr val="hlink"/>
                </a:solidFill>
              </a:rPr>
              <a:t>More….</a:t>
            </a:r>
          </a:p>
        </p:txBody>
      </p:sp>
      <p:sp>
        <p:nvSpPr>
          <p:cNvPr id="10245" name="Rectangle 5"/>
          <p:cNvSpPr>
            <a:spLocks noGrp="1" noChangeArrowheads="1"/>
          </p:cNvSpPr>
          <p:nvPr>
            <p:ph type="subTitle" idx="1"/>
          </p:nvPr>
        </p:nvSpPr>
        <p:spPr>
          <a:xfrm>
            <a:off x="539750" y="1628775"/>
            <a:ext cx="8135938" cy="4105275"/>
          </a:xfrm>
        </p:spPr>
        <p:txBody>
          <a:bodyPr/>
          <a:lstStyle/>
          <a:p>
            <a:pPr eaLnBrk="1" hangingPunct="1">
              <a:defRPr/>
            </a:pPr>
            <a:r>
              <a:rPr lang="en-US" altLang="en-US" smtClean="0"/>
              <a:t> </a:t>
            </a:r>
            <a:r>
              <a:rPr lang="en-US" altLang="en-US" sz="3600" b="1" smtClean="0"/>
              <a:t>Dr. Joseph Juran</a:t>
            </a:r>
            <a:r>
              <a:rPr lang="en-US" altLang="en-US" sz="3600" smtClean="0"/>
              <a:t> recognized this concept as a universal that could be applied to many fields. He coined the phrases </a:t>
            </a:r>
            <a:endParaRPr lang="en-US" altLang="en-US" sz="3600" b="1" smtClean="0"/>
          </a:p>
          <a:p>
            <a:pPr eaLnBrk="1" hangingPunct="1">
              <a:defRPr/>
            </a:pPr>
            <a:r>
              <a:rPr lang="en-US" altLang="en-US" sz="3600" b="1" smtClean="0"/>
              <a:t>Vital few and useful many </a:t>
            </a:r>
          </a:p>
          <a:p>
            <a:pPr eaLnBrk="1" hangingPunct="1">
              <a:defRPr/>
            </a:pPr>
            <a:endParaRPr lang="en-US" altLang="en-US" sz="3600" smtClean="0"/>
          </a:p>
        </p:txBody>
      </p:sp>
      <p:pic>
        <p:nvPicPr>
          <p:cNvPr id="6148" name="Picture 6" descr="صورة شعار بتر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5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835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57275" y="908050"/>
            <a:ext cx="8086725" cy="703263"/>
          </a:xfrm>
        </p:spPr>
        <p:txBody>
          <a:bodyPr>
            <a:normAutofit fontScale="90000"/>
          </a:bodyPr>
          <a:lstStyle/>
          <a:p>
            <a:pPr eaLnBrk="1" hangingPunct="1">
              <a:defRPr/>
            </a:pPr>
            <a:r>
              <a:rPr lang="en-US" altLang="en-US" sz="4000" smtClean="0">
                <a:solidFill>
                  <a:schemeClr val="hlink"/>
                </a:solidFill>
              </a:rPr>
              <a:t>A Pareto diagram is a graph that</a:t>
            </a:r>
            <a:r>
              <a:rPr lang="en-US" altLang="en-US" sz="4000" smtClean="0"/>
              <a:t>:</a:t>
            </a:r>
            <a:br>
              <a:rPr lang="en-US" altLang="en-US" sz="4000" smtClean="0"/>
            </a:br>
            <a:endParaRPr lang="en-US" altLang="en-US" sz="4000" smtClean="0"/>
          </a:p>
        </p:txBody>
      </p:sp>
      <p:sp>
        <p:nvSpPr>
          <p:cNvPr id="12291" name="Rectangle 3"/>
          <p:cNvSpPr>
            <a:spLocks noGrp="1" noChangeArrowheads="1"/>
          </p:cNvSpPr>
          <p:nvPr>
            <p:ph type="body" idx="1"/>
          </p:nvPr>
        </p:nvSpPr>
        <p:spPr>
          <a:xfrm>
            <a:off x="468313" y="1673225"/>
            <a:ext cx="8229600" cy="5184775"/>
          </a:xfrm>
        </p:spPr>
        <p:txBody>
          <a:bodyPr/>
          <a:lstStyle/>
          <a:p>
            <a:pPr eaLnBrk="1" hangingPunct="1">
              <a:lnSpc>
                <a:spcPct val="90000"/>
              </a:lnSpc>
              <a:defRPr/>
            </a:pPr>
            <a:r>
              <a:rPr lang="en-US" altLang="en-US" smtClean="0"/>
              <a:t>Ranks data classifications in descending order from left to right.</a:t>
            </a:r>
          </a:p>
          <a:p>
            <a:pPr eaLnBrk="1" hangingPunct="1">
              <a:lnSpc>
                <a:spcPct val="90000"/>
              </a:lnSpc>
              <a:defRPr/>
            </a:pPr>
            <a:r>
              <a:rPr lang="en-US" altLang="en-US" smtClean="0"/>
              <a:t>Data classifications are types of field failures, problems, causes, types of nonconformities, and so forth. </a:t>
            </a:r>
          </a:p>
          <a:p>
            <a:pPr eaLnBrk="1" hangingPunct="1">
              <a:lnSpc>
                <a:spcPct val="90000"/>
              </a:lnSpc>
              <a:defRPr/>
            </a:pPr>
            <a:r>
              <a:rPr lang="en-US" altLang="en-US" smtClean="0"/>
              <a:t>The vital few are on the left, and the useful many are on the right. </a:t>
            </a:r>
          </a:p>
          <a:p>
            <a:pPr eaLnBrk="1" hangingPunct="1">
              <a:lnSpc>
                <a:spcPct val="90000"/>
              </a:lnSpc>
              <a:buFont typeface="Wingdings" panose="05000000000000000000" pitchFamily="2" charset="2"/>
              <a:buNone/>
              <a:defRPr/>
            </a:pPr>
            <a:endParaRPr lang="en-US" altLang="en-US" smtClean="0"/>
          </a:p>
        </p:txBody>
      </p:sp>
    </p:spTree>
    <p:extLst>
      <p:ext uri="{BB962C8B-B14F-4D97-AF65-F5344CB8AC3E}">
        <p14:creationId xmlns:p14="http://schemas.microsoft.com/office/powerpoint/2010/main" val="1302926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F5915C-9643-4114-90D1-6DA57586C823}"/>
</file>

<file path=customXml/itemProps2.xml><?xml version="1.0" encoding="utf-8"?>
<ds:datastoreItem xmlns:ds="http://schemas.openxmlformats.org/officeDocument/2006/customXml" ds:itemID="{727C3F08-F498-48F7-BF3F-BD9700FDF596}"/>
</file>

<file path=customXml/itemProps3.xml><?xml version="1.0" encoding="utf-8"?>
<ds:datastoreItem xmlns:ds="http://schemas.openxmlformats.org/officeDocument/2006/customXml" ds:itemID="{D8D0AB49-A726-47E1-9DEC-F0058B65E75D}"/>
</file>

<file path=docProps/app.xml><?xml version="1.0" encoding="utf-8"?>
<Properties xmlns="http://schemas.openxmlformats.org/officeDocument/2006/extended-properties" xmlns:vt="http://schemas.openxmlformats.org/officeDocument/2006/docPropsVTypes">
  <TotalTime>3</TotalTime>
  <Words>6581</Words>
  <Application>Microsoft Office PowerPoint</Application>
  <PresentationFormat>On-screen Show (4:3)</PresentationFormat>
  <Paragraphs>491</Paragraphs>
  <Slides>140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140</vt:i4>
      </vt:variant>
    </vt:vector>
  </HeadingPairs>
  <TitlesOfParts>
    <vt:vector size="147" baseType="lpstr">
      <vt:lpstr>Arial</vt:lpstr>
      <vt:lpstr>Calibri</vt:lpstr>
      <vt:lpstr>Tahoma</vt:lpstr>
      <vt:lpstr>Times New Roman</vt:lpstr>
      <vt:lpstr>Wingdings</vt:lpstr>
      <vt:lpstr>Office Theme</vt:lpstr>
      <vt:lpstr>Clip</vt:lpstr>
      <vt:lpstr>PowerPoint Presentation</vt:lpstr>
      <vt:lpstr>" ISO" International Organization for Standardization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ISO 9000</vt:lpstr>
      <vt:lpstr>ISO 9001 requirements </vt:lpstr>
      <vt:lpstr>Understandings: </vt:lpstr>
      <vt:lpstr>PowerPoint Presentation</vt:lpstr>
      <vt:lpstr>The standard specifies six compulsory documents:</vt:lpstr>
      <vt:lpstr>Summary of ISO 9001:2000 in informal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2000 version</vt:lpstr>
      <vt:lpstr>PowerPoint Presentation</vt:lpstr>
      <vt:lpstr>Future version: 2008</vt:lpstr>
      <vt:lpstr>PowerPoint Presentation</vt:lpstr>
      <vt:lpstr>Certification</vt:lpstr>
      <vt:lpstr>PowerPoint Presentation</vt:lpstr>
      <vt:lpstr>PowerPoint Presentation</vt:lpstr>
      <vt:lpstr>PowerPoint Presentation</vt:lpstr>
      <vt:lpstr>Auditing</vt:lpstr>
      <vt:lpstr>PowerPoint Presentation</vt:lpstr>
      <vt:lpstr>PowerPoint Presentation</vt:lpstr>
      <vt:lpstr>Debate on the effectiveness of ISO 9000</vt:lpstr>
      <vt:lpstr>Advantages</vt:lpstr>
      <vt:lpstr>PowerPoint Presentation</vt:lpstr>
      <vt:lpstr>PowerPoint Presentation</vt:lpstr>
      <vt:lpstr>PowerPoint Presentation</vt:lpstr>
      <vt:lpstr>PowerPoint Presentation</vt:lpstr>
      <vt:lpstr>Problems</vt:lpstr>
      <vt:lpstr>PowerPoint Presentation</vt:lpstr>
      <vt:lpstr>PowerPoint Presentation</vt:lpstr>
      <vt:lpstr>PowerPoint Presentation</vt:lpstr>
      <vt:lpstr>PowerPoint Presentation</vt:lpstr>
      <vt:lpstr>                   ISO 14000</vt:lpstr>
      <vt:lpstr>PowerPoint Presentation</vt:lpstr>
      <vt:lpstr>PowerPoint Presentation</vt:lpstr>
      <vt:lpstr>PowerPoint Presentation</vt:lpstr>
      <vt:lpstr>Standards</vt:lpstr>
      <vt:lpstr>PowerPoint Presentation</vt:lpstr>
      <vt:lpstr>PowerPoint Presentation</vt:lpstr>
      <vt:lpstr>PowerPoint Presentation</vt:lpstr>
      <vt:lpstr>PowerPoint Presentation</vt:lpstr>
      <vt:lpstr>PowerPoint Presentation</vt:lpstr>
      <vt:lpstr>PowerPoint Presentation</vt:lpstr>
      <vt:lpstr>Environmental management system</vt:lpstr>
      <vt:lpstr>Legislation and standards</vt:lpstr>
      <vt:lpstr>PowerPoint Presentation</vt:lpstr>
      <vt:lpstr>Benefits</vt:lpstr>
      <vt:lpstr>Financial</vt:lpstr>
      <vt:lpstr>Operational and Internal</vt:lpstr>
      <vt:lpstr>External</vt:lpstr>
      <vt:lpstr>ISO 9000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 هي الجودة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معايير قياس جودة الخدمة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Quality Management: Tools and Techniques </vt:lpstr>
      <vt:lpstr>STATISTICAL PROCESS CONTROL (SPC) </vt:lpstr>
      <vt:lpstr>Pareto’s Diagram </vt:lpstr>
      <vt:lpstr>More….</vt:lpstr>
      <vt:lpstr>A Pareto diagram is a graph that: </vt:lpstr>
      <vt:lpstr>More….</vt:lpstr>
      <vt:lpstr>Pareto Diagram</vt:lpstr>
      <vt:lpstr>More….</vt:lpstr>
      <vt:lpstr>Cumulative Line of Pareto diagram</vt:lpstr>
      <vt:lpstr>More….</vt:lpstr>
      <vt:lpstr> Examples of the vital few are </vt:lpstr>
      <vt:lpstr>Construction of a Pareto diagram </vt:lpstr>
      <vt:lpstr>Note</vt:lpstr>
      <vt:lpstr>Cause and  Effect Diagram  </vt:lpstr>
      <vt:lpstr>More….</vt:lpstr>
      <vt:lpstr>Cause and Effect Diagram</vt:lpstr>
      <vt:lpstr>More….</vt:lpstr>
      <vt:lpstr>More….</vt:lpstr>
      <vt:lpstr>More….</vt:lpstr>
      <vt:lpstr>More….</vt:lpstr>
      <vt:lpstr>Attention to a few essentials will provide a more accurate and usable result: </vt:lpstr>
      <vt:lpstr>More….</vt:lpstr>
      <vt:lpstr>More….</vt:lpstr>
      <vt:lpstr>More….</vt:lpstr>
      <vt:lpstr>More….</vt:lpstr>
      <vt:lpstr>More….</vt:lpstr>
      <vt:lpstr>More….</vt:lpstr>
      <vt:lpstr>The diagrams are useful in </vt:lpstr>
      <vt:lpstr>More….</vt:lpstr>
      <vt:lpstr>More….</vt:lpstr>
      <vt:lpstr>More….</vt:lpstr>
      <vt:lpstr>Process analysis C&amp;E diagram</vt:lpstr>
      <vt:lpstr>More….</vt:lpstr>
      <vt:lpstr>Check Sheet</vt:lpstr>
      <vt:lpstr>More….</vt:lpstr>
      <vt:lpstr>Check sheet for paint nonconformities</vt:lpstr>
      <vt:lpstr>PowerPoint Presentation</vt:lpstr>
      <vt:lpstr>Check sheet for temperature</vt:lpstr>
      <vt:lpstr>More….</vt:lpstr>
      <vt:lpstr>More….</vt:lpstr>
      <vt:lpstr>Check sheet for plastic mold nonconformities</vt:lpstr>
      <vt:lpstr>Process Flow Diagram </vt:lpstr>
      <vt:lpstr>More….</vt:lpstr>
      <vt:lpstr>More….</vt:lpstr>
      <vt:lpstr>Scatter Diagram </vt:lpstr>
      <vt:lpstr>Scatter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87</cp:revision>
  <dcterms:created xsi:type="dcterms:W3CDTF">2018-12-16T22:52:52Z</dcterms:created>
  <dcterms:modified xsi:type="dcterms:W3CDTF">2020-05-08T23:42:38Z</dcterms:modified>
</cp:coreProperties>
</file>